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5"/>
  </p:notesMasterIdLst>
  <p:sldIdLst>
    <p:sldId id="256" r:id="rId2"/>
    <p:sldId id="257" r:id="rId3"/>
    <p:sldId id="294" r:id="rId4"/>
    <p:sldId id="295" r:id="rId5"/>
    <p:sldId id="259" r:id="rId6"/>
    <p:sldId id="341" r:id="rId7"/>
    <p:sldId id="346" r:id="rId8"/>
    <p:sldId id="342" r:id="rId9"/>
    <p:sldId id="343" r:id="rId10"/>
    <p:sldId id="344" r:id="rId11"/>
    <p:sldId id="345" r:id="rId12"/>
    <p:sldId id="260" r:id="rId13"/>
    <p:sldId id="282" r:id="rId14"/>
    <p:sldId id="261" r:id="rId15"/>
    <p:sldId id="347" r:id="rId16"/>
    <p:sldId id="348" r:id="rId17"/>
    <p:sldId id="349" r:id="rId18"/>
    <p:sldId id="350" r:id="rId19"/>
    <p:sldId id="296" r:id="rId20"/>
    <p:sldId id="297" r:id="rId21"/>
    <p:sldId id="351" r:id="rId22"/>
    <p:sldId id="262" r:id="rId23"/>
    <p:sldId id="300" r:id="rId24"/>
    <p:sldId id="352" r:id="rId25"/>
    <p:sldId id="298" r:id="rId26"/>
    <p:sldId id="289" r:id="rId27"/>
    <p:sldId id="373" r:id="rId28"/>
    <p:sldId id="353" r:id="rId29"/>
    <p:sldId id="263" r:id="rId30"/>
    <p:sldId id="375" r:id="rId31"/>
    <p:sldId id="374" r:id="rId32"/>
    <p:sldId id="265" r:id="rId33"/>
    <p:sldId id="354" r:id="rId34"/>
    <p:sldId id="266" r:id="rId35"/>
    <p:sldId id="277" r:id="rId36"/>
    <p:sldId id="355" r:id="rId37"/>
    <p:sldId id="278" r:id="rId38"/>
    <p:sldId id="301" r:id="rId39"/>
    <p:sldId id="310" r:id="rId40"/>
    <p:sldId id="311" r:id="rId41"/>
    <p:sldId id="312" r:id="rId42"/>
    <p:sldId id="313" r:id="rId43"/>
    <p:sldId id="356" r:id="rId44"/>
    <p:sldId id="357" r:id="rId45"/>
    <p:sldId id="339" r:id="rId46"/>
    <p:sldId id="358" r:id="rId47"/>
    <p:sldId id="381" r:id="rId48"/>
    <p:sldId id="359" r:id="rId49"/>
    <p:sldId id="360" r:id="rId50"/>
    <p:sldId id="361" r:id="rId51"/>
    <p:sldId id="330" r:id="rId52"/>
    <p:sldId id="331" r:id="rId53"/>
    <p:sldId id="362" r:id="rId54"/>
    <p:sldId id="363" r:id="rId55"/>
    <p:sldId id="364" r:id="rId56"/>
    <p:sldId id="365" r:id="rId57"/>
    <p:sldId id="367" r:id="rId58"/>
    <p:sldId id="368" r:id="rId59"/>
    <p:sldId id="369" r:id="rId60"/>
    <p:sldId id="370" r:id="rId61"/>
    <p:sldId id="371" r:id="rId62"/>
    <p:sldId id="334" r:id="rId63"/>
    <p:sldId id="268" r:id="rId64"/>
    <p:sldId id="269" r:id="rId65"/>
    <p:sldId id="335" r:id="rId66"/>
    <p:sldId id="280" r:id="rId67"/>
    <p:sldId id="336" r:id="rId68"/>
    <p:sldId id="337" r:id="rId69"/>
    <p:sldId id="270" r:id="rId70"/>
    <p:sldId id="285" r:id="rId71"/>
    <p:sldId id="271" r:id="rId72"/>
    <p:sldId id="272" r:id="rId73"/>
    <p:sldId id="286" r:id="rId74"/>
    <p:sldId id="273" r:id="rId75"/>
    <p:sldId id="338" r:id="rId76"/>
    <p:sldId id="372" r:id="rId77"/>
    <p:sldId id="376" r:id="rId78"/>
    <p:sldId id="377" r:id="rId79"/>
    <p:sldId id="382" r:id="rId80"/>
    <p:sldId id="378" r:id="rId81"/>
    <p:sldId id="380" r:id="rId82"/>
    <p:sldId id="379" r:id="rId83"/>
    <p:sldId id="340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45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AD6E6D-D8AC-4220-BA16-8FAEAB11E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7BF5-888E-4309-8F37-814BFFCE8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B823-AC22-45C1-A659-9A911F439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5096-405D-4B32-B6F8-3219D64CB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00A512A-3C15-4EEE-810D-F99C8E4B7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B02A74-235F-491D-A31F-6C8C24FCB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F7AB9E-04F1-419E-9573-D8B78D6A1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1EC42A-E482-48F9-B2B0-713C2957E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732DD-D1FC-4C2A-A40E-512DEA9C91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5084CA-0A82-4E29-A68B-0036BD49C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6BB661B-CADC-40F0-AF05-7CDEF00BE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A83281-C352-4382-BC71-5CB6F562B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6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Queues and Deques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Queue of Customers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0138" y="3810000"/>
          <a:ext cx="1219200" cy="226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7535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Thome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Abreu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Jones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68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Box 6"/>
          <p:cNvSpPr txBox="1">
            <a:spLocks noChangeArrowheads="1"/>
          </p:cNvSpPr>
          <p:nvPr/>
        </p:nvSpPr>
        <p:spPr bwMode="auto">
          <a:xfrm>
            <a:off x="1828800" y="2438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Ticket agent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810000" y="4419600"/>
            <a:ext cx="2514600" cy="990600"/>
          </a:xfrm>
          <a:prstGeom prst="borderCallout1">
            <a:avLst>
              <a:gd name="adj1" fmla="val 18750"/>
              <a:gd name="adj2" fmla="val -8333"/>
              <a:gd name="adj3" fmla="val 48302"/>
              <a:gd name="adj4" fmla="val -57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Abreu will then become the first one in the queue</a:t>
            </a:r>
          </a:p>
        </p:txBody>
      </p:sp>
      <p:sp>
        <p:nvSpPr>
          <p:cNvPr id="23567" name="Content Placeholder 4"/>
          <p:cNvSpPr txBox="1">
            <a:spLocks/>
          </p:cNvSpPr>
          <p:nvPr/>
        </p:nvSpPr>
        <p:spPr bwMode="auto">
          <a:xfrm>
            <a:off x="4419600" y="1600200"/>
            <a:ext cx="4346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To the left is a queue of three customers waiting to buy concert tickets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Queue of Customers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0138" y="3810000"/>
          <a:ext cx="1219200" cy="226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7535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Thome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Abreu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Jones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68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Box 6"/>
          <p:cNvSpPr txBox="1">
            <a:spLocks noChangeArrowheads="1"/>
          </p:cNvSpPr>
          <p:nvPr/>
        </p:nvSpPr>
        <p:spPr bwMode="auto">
          <a:xfrm>
            <a:off x="1828800" y="2438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Ticket agent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962400" y="4914900"/>
            <a:ext cx="2514600" cy="990600"/>
          </a:xfrm>
          <a:prstGeom prst="borderCallout1">
            <a:avLst>
              <a:gd name="adj1" fmla="val 18750"/>
              <a:gd name="adj2" fmla="val -8333"/>
              <a:gd name="adj3" fmla="val 84122"/>
              <a:gd name="adj4" fmla="val -62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new customers will be inserted in the queue after Jones</a:t>
            </a:r>
          </a:p>
        </p:txBody>
      </p:sp>
      <p:sp>
        <p:nvSpPr>
          <p:cNvPr id="24591" name="Content Placeholder 4"/>
          <p:cNvSpPr txBox="1">
            <a:spLocks/>
          </p:cNvSpPr>
          <p:nvPr/>
        </p:nvSpPr>
        <p:spPr bwMode="auto">
          <a:xfrm>
            <a:off x="4419600" y="1600200"/>
            <a:ext cx="4346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To the left is a queue of three customers waiting to buy concert tickets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Print Queue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Operating systems use queues to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keep track of tasks waiting for a scarce resource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ensure that the tasks are carried out in the order they were generated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Print queue: printing typically is much slower than the process of selecting pages to print, so a queue is used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pic>
        <p:nvPicPr>
          <p:cNvPr id="25603" name="Picture 2" descr="C:\Documents and Settings\Administrator\My Documents\Koffman\PPTs\JPEGS\JWCL233_Koffman JPG files\ch04\w0079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91000"/>
            <a:ext cx="8408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4035425"/>
            <a:ext cx="84105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Unsuitability of a “Print Stack”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Stacks are Last-In, First-Out (LIFO)</a:t>
            </a:r>
          </a:p>
          <a:p>
            <a:pPr eaLnBrk="1" hangingPunct="1"/>
            <a:r>
              <a:rPr lang="en-US" smtClean="0"/>
              <a:t>The most recently selected document would be the next to print</a:t>
            </a:r>
          </a:p>
          <a:p>
            <a:pPr eaLnBrk="1" hangingPunct="1"/>
            <a:r>
              <a:rPr lang="en-US" smtClean="0"/>
              <a:t>Unless the print stack is empty, your print job may never be executed if the printer is connected to a computer network and others are issuing print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Specification for a Queue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0"/>
            <a:ext cx="8229600" cy="1905000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Because only the front element of a queue is visible, the operations performed by </a:t>
            </a:r>
            <a:r>
              <a:rPr lang="en-US" dirty="0" smtClean="0"/>
              <a:t>a queue </a:t>
            </a:r>
            <a:r>
              <a:rPr lang="en-US" dirty="0"/>
              <a:t>are few in </a:t>
            </a:r>
            <a:r>
              <a:rPr lang="en-US" dirty="0" smtClean="0"/>
              <a:t>number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</a:t>
            </a:r>
            <a:r>
              <a:rPr lang="en-US" dirty="0"/>
              <a:t>need to be able to retrieve the front </a:t>
            </a:r>
            <a:r>
              <a:rPr lang="en-US" dirty="0" smtClean="0"/>
              <a:t>element, </a:t>
            </a:r>
            <a:r>
              <a:rPr lang="en-US" dirty="0"/>
              <a:t>remove the front </a:t>
            </a:r>
            <a:r>
              <a:rPr lang="en-US" dirty="0" smtClean="0"/>
              <a:t>element, push </a:t>
            </a:r>
            <a:r>
              <a:rPr lang="en-US" dirty="0"/>
              <a:t>a new element onto the </a:t>
            </a:r>
            <a:r>
              <a:rPr lang="en-US" dirty="0" smtClean="0"/>
              <a:t>queue, </a:t>
            </a:r>
            <a:r>
              <a:rPr lang="en-US" dirty="0"/>
              <a:t>and test for an empty </a:t>
            </a:r>
            <a:r>
              <a:rPr lang="en-US" dirty="0" smtClean="0"/>
              <a:t>queue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functions above </a:t>
            </a:r>
            <a:r>
              <a:rPr lang="en-US" dirty="0"/>
              <a:t>are </a:t>
            </a:r>
            <a:r>
              <a:rPr lang="en-US" dirty="0" smtClean="0"/>
              <a:t>all defined </a:t>
            </a:r>
            <a:r>
              <a:rPr lang="en-US" dirty="0"/>
              <a:t>in the header file for the STL container </a:t>
            </a:r>
            <a:r>
              <a:rPr lang="en-US" sz="23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/>
              <a:t>, </a:t>
            </a:r>
            <a:r>
              <a:rPr lang="en-US" sz="2300" dirty="0">
                <a:latin typeface="Courier New" pitchFamily="49" charset="0"/>
                <a:cs typeface="Courier New" pitchFamily="49" charset="0"/>
              </a:rPr>
              <a:t>&lt;queue</a:t>
            </a:r>
            <a:r>
              <a:rPr lang="en-US" sz="23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23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71675"/>
            <a:ext cx="86582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Specification for a Queue Interface (cont.)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524000"/>
            <a:ext cx="33051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376738"/>
            <a:ext cx="33861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Specification for a Queue Interface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362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 dirty="0" smtClean="0"/>
              <a:t>For queue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sz="2700" dirty="0" smtClean="0"/>
              <a:t> in (a), the value of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names.empty</a:t>
            </a:r>
            <a:r>
              <a:rPr lang="en-US" sz="2700" dirty="0" smtClean="0"/>
              <a:t>() is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eaLnBrk="1" hangingPunct="1"/>
            <a:r>
              <a:rPr lang="en-US" sz="2700" dirty="0" smtClean="0"/>
              <a:t>The statement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string first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names.front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700" dirty="0" smtClean="0"/>
              <a:t>stores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"Jonathan" </a:t>
            </a:r>
            <a:r>
              <a:rPr lang="en-US" sz="2700" dirty="0" smtClean="0"/>
              <a:t>in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first</a:t>
            </a:r>
            <a:r>
              <a:rPr lang="en-US" sz="2700" dirty="0" smtClean="0"/>
              <a:t> without changing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sz="2700" dirty="0" smtClean="0"/>
              <a:t> 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4591050"/>
            <a:ext cx="4086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Specification for a Queue Interface (cont.)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133600"/>
          </a:xfrm>
        </p:spPr>
        <p:txBody>
          <a:bodyPr/>
          <a:lstStyle/>
          <a:p>
            <a:pPr eaLnBrk="1" hangingPunct="1"/>
            <a:r>
              <a:rPr lang="en-US" smtClean="0"/>
              <a:t>The statement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	names.pop();</a:t>
            </a:r>
          </a:p>
          <a:p>
            <a:pPr eaLnBrk="1" hangingPunct="1"/>
            <a:r>
              <a:rPr lang="en-US" smtClean="0"/>
              <a:t>removes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"Jonathan" </a:t>
            </a:r>
            <a:r>
              <a:rPr lang="en-US" smtClean="0"/>
              <a:t>from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smtClean="0"/>
              <a:t>. The queue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smtClean="0"/>
              <a:t> now contains four elements and is shown in (b) 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4591050"/>
            <a:ext cx="4086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Specification for a Queue Interface (cont.)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667000"/>
          </a:xfrm>
        </p:spPr>
        <p:txBody>
          <a:bodyPr/>
          <a:lstStyle/>
          <a:p>
            <a:pPr eaLnBrk="1" hangingPunct="1"/>
            <a:r>
              <a:rPr lang="en-US" smtClean="0"/>
              <a:t>The statement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200" smtClean="0">
                <a:latin typeface="Courier New" pitchFamily="49" charset="0"/>
                <a:cs typeface="Courier New" pitchFamily="49" charset="0"/>
              </a:rPr>
              <a:t>	names.push("Eliana");</a:t>
            </a:r>
          </a:p>
          <a:p>
            <a:pPr eaLnBrk="1" hangingPunct="1"/>
            <a:r>
              <a:rPr lang="en-US" smtClean="0"/>
              <a:t>adds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"Eliana" </a:t>
            </a:r>
            <a:r>
              <a:rPr lang="en-US" smtClean="0"/>
              <a:t>to the end of the queue; the queue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names</a:t>
            </a:r>
            <a:r>
              <a:rPr lang="en-US" smtClean="0"/>
              <a:t> now contains five elements and is shown in (c)</a:t>
            </a:r>
            <a:endParaRPr lang="en-US" sz="230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4591050"/>
            <a:ext cx="4086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6.2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Maintaining a Queue of Customers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Chapter Objectives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To learn how to represent a waiting line (queue) and how to use the functions in the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000" dirty="0" smtClean="0"/>
              <a:t> </a:t>
            </a:r>
            <a:r>
              <a:rPr lang="en-US" dirty="0" smtClean="0"/>
              <a:t>ADT for insertion (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), removal (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 smtClean="0"/>
              <a:t>), and for accessing the element at the front (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front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To understand how to implement the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dirty="0" smtClean="0"/>
              <a:t> ADT using a single-linked list, a circular array, and a double-linked list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To understand how to simulate the operation of a physical system that has one </a:t>
            </a:r>
            <a:r>
              <a:rPr lang="en-US" dirty="0" smtClean="0"/>
              <a:t>or more </a:t>
            </a:r>
            <a:r>
              <a:rPr lang="en-US" dirty="0"/>
              <a:t>waiting lines using queues and random number generators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To introduce the standard library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dirty="0" smtClean="0"/>
              <a:t>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Maintaining a Queue of Customers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Write a menu-driven program that maintains a list of customers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user should be able to: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insert a new customer in line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display the customer who is next in line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remove the customer who is next in line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display the length of the line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Analysis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700" smtClean="0"/>
              <a:t>Problem Inputs </a:t>
            </a:r>
          </a:p>
          <a:p>
            <a:pPr lvl="1" eaLnBrk="1" hangingPunct="1"/>
            <a:r>
              <a:rPr lang="en-US" sz="2800" smtClean="0"/>
              <a:t>The operation to be performed</a:t>
            </a:r>
          </a:p>
          <a:p>
            <a:pPr lvl="1" eaLnBrk="1" hangingPunct="1"/>
            <a:r>
              <a:rPr lang="en-US" sz="2800" smtClean="0"/>
              <a:t>The name of a customer (if needed for the operation)</a:t>
            </a:r>
          </a:p>
          <a:p>
            <a:pPr lvl="2" eaLnBrk="1" hangingPunct="1"/>
            <a:endParaRPr lang="en-US" sz="2200" smtClean="0"/>
          </a:p>
          <a:p>
            <a:pPr eaLnBrk="1" hangingPunct="1"/>
            <a:r>
              <a:rPr lang="en-US" smtClean="0"/>
              <a:t>Problem Outputs</a:t>
            </a:r>
            <a:endParaRPr lang="en-US" sz="2700" smtClean="0"/>
          </a:p>
          <a:p>
            <a:pPr lvl="1" eaLnBrk="1" hangingPunct="1"/>
            <a:r>
              <a:rPr lang="en-US" sz="2800" smtClean="0"/>
              <a:t>The effect of each operation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Design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Write a program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Maintain_Queue</a:t>
            </a:r>
            <a:r>
              <a:rPr lang="en-US" dirty="0" smtClean="0"/>
              <a:t> to store the queue and control its processing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Program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Maintain_Queue</a:t>
            </a:r>
            <a:r>
              <a:rPr lang="en-US" sz="2400" dirty="0"/>
              <a:t> </a:t>
            </a:r>
            <a:r>
              <a:rPr lang="en-US" dirty="0" smtClean="0"/>
              <a:t>has a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queue&lt;string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 smtClean="0"/>
              <a:t> variable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customers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800" b="1" dirty="0"/>
              <a:t>Algorithm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main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800" dirty="0"/>
              <a:t> the user is not finished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    Display the menu and get the selected operation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    Perform the selected operation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Implementation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0"/>
            <a:ext cx="23526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08413"/>
            <a:ext cx="28035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Testing</a:t>
            </a:r>
          </a:p>
        </p:txBody>
      </p:sp>
      <p:sp>
        <p:nvSpPr>
          <p:cNvPr id="37890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You can use program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Maintain_Queue</a:t>
            </a:r>
            <a:r>
              <a:rPr lang="en-US" smtClean="0"/>
              <a:t> to test each of the various queue implementations discussed in the next section</a:t>
            </a:r>
          </a:p>
          <a:p>
            <a:pPr lvl="1" eaLnBrk="1" hangingPunct="1"/>
            <a:r>
              <a:rPr lang="en-US" smtClean="0"/>
              <a:t>Verify that all customers are stored and retrieved in first-in, first-out order </a:t>
            </a:r>
          </a:p>
          <a:p>
            <a:pPr lvl="1" eaLnBrk="1" hangingPunct="1"/>
            <a:r>
              <a:rPr lang="en-US" smtClean="0"/>
              <a:t>Thoroughly test the queue by selecting different sequences of queue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6.3</a:t>
            </a:r>
          </a:p>
        </p:txBody>
      </p:sp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Implementing the Queue ADT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Using </a:t>
            </a:r>
            <a:r>
              <a:rPr lang="en-US" sz="40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::list </a:t>
            </a:r>
            <a:r>
              <a:rPr lang="en-US" dirty="0"/>
              <a:t>as a Container for a Queue</a:t>
            </a:r>
            <a:endParaRPr lang="en-US" dirty="0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The standard library defines the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mtClean="0"/>
              <a:t> as a template class that takes any of the sequential containers as a template parameter</a:t>
            </a:r>
          </a:p>
          <a:p>
            <a:pPr eaLnBrk="1" hangingPunct="1"/>
            <a:r>
              <a:rPr lang="en-US" smtClean="0"/>
              <a:t>The sequential container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mtClean="0"/>
              <a:t> provides the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push_back</a:t>
            </a:r>
            <a:r>
              <a:rPr lang="en-US" smtClean="0"/>
              <a:t> and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pop_front</a:t>
            </a:r>
            <a:r>
              <a:rPr lang="en-US" smtClean="0"/>
              <a:t> functions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Using </a:t>
            </a:r>
            <a:r>
              <a:rPr lang="en-US" sz="40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::list </a:t>
            </a:r>
            <a:r>
              <a:rPr lang="en-US" dirty="0"/>
              <a:t>as a Container for a </a:t>
            </a:r>
            <a:r>
              <a:rPr lang="en-US" dirty="0" smtClean="0"/>
              <a:t>Queue (cont.)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35147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940425"/>
            <a:ext cx="243681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Using </a:t>
            </a:r>
            <a:r>
              <a:rPr lang="en-US" sz="40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::list </a:t>
            </a:r>
            <a:r>
              <a:rPr lang="en-US" dirty="0"/>
              <a:t>as a Container for a </a:t>
            </a:r>
            <a:r>
              <a:rPr lang="en-US" dirty="0" smtClean="0"/>
              <a:t>Queue (cont.)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700" smtClean="0"/>
              <a:t>File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List_Queue.tc</a:t>
            </a:r>
            <a:r>
              <a:rPr lang="en-US" sz="2700" smtClean="0"/>
              <a:t> would be included after the definition of class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700" smtClean="0"/>
              <a:t>, at the end of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queue.h</a:t>
            </a:r>
          </a:p>
          <a:p>
            <a:pPr eaLnBrk="1" hangingPunct="1"/>
            <a:r>
              <a:rPr lang="en-US" sz="2700" smtClean="0"/>
              <a:t>Like the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stack</a:t>
            </a:r>
            <a:r>
              <a:rPr lang="en-US" sz="2700" smtClean="0"/>
              <a:t> class, the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queue</a:t>
            </a:r>
            <a:r>
              <a:rPr lang="en-US" sz="2700" smtClean="0"/>
              <a:t> is said to be an adapter class because it adapts the functions available in another class to the interface its clients expect by giving different names to essentially the same operations</a:t>
            </a:r>
          </a:p>
          <a:p>
            <a:pPr eaLnBrk="1" hangingPunct="1"/>
            <a:r>
              <a:rPr lang="en-US" sz="2700" smtClean="0"/>
              <a:t>For example, if a 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z="2700" smtClean="0"/>
              <a:t> is used as the container object,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queue::push </a:t>
            </a:r>
            <a:r>
              <a:rPr lang="en-US" sz="2700" smtClean="0"/>
              <a:t>would correspond to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list::push_back</a:t>
            </a:r>
            <a:r>
              <a:rPr lang="en-US" sz="2700" smtClean="0"/>
              <a:t> and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queue::front </a:t>
            </a:r>
            <a:r>
              <a:rPr lang="en-US" sz="2700" smtClean="0"/>
              <a:t>would correspond to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list::front</a:t>
            </a:r>
            <a:r>
              <a:rPr lang="en-US" sz="2700" smtClean="0"/>
              <a:t>, and so on</a:t>
            </a:r>
          </a:p>
          <a:p>
            <a:pPr eaLnBrk="1" hangingPunct="1"/>
            <a:r>
              <a:rPr lang="en-US" sz="2700" smtClean="0"/>
              <a:t>This is called “delegation”</a:t>
            </a:r>
          </a:p>
          <a:p>
            <a:pPr eaLnBrk="1" hangingPunct="1">
              <a:buFont typeface="Wingdings" pitchFamily="2" charset="2"/>
              <a:buNone/>
            </a:pPr>
            <a:endParaRPr lang="en-US" sz="2700" smtClean="0"/>
          </a:p>
          <a:p>
            <a:pPr eaLnBrk="1" hangingPunct="1"/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Using a Single-Linked List to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Queue </a:t>
            </a:r>
            <a:r>
              <a:rPr lang="en-US" dirty="0"/>
              <a:t>ADT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eaLnBrk="1" hangingPunct="1"/>
            <a:r>
              <a:rPr lang="en-US" smtClean="0"/>
              <a:t>Insertions occur at the rear of a queue and removals occur at the front</a:t>
            </a:r>
          </a:p>
          <a:p>
            <a:pPr eaLnBrk="1" hangingPunct="1"/>
            <a:r>
              <a:rPr lang="en-US" smtClean="0"/>
              <a:t>We need a reference to the last list node so that insertions can be performed at O(1)</a:t>
            </a:r>
          </a:p>
          <a:p>
            <a:pPr eaLnBrk="1" hangingPunct="1"/>
            <a:r>
              <a:rPr lang="en-US" smtClean="0"/>
              <a:t>The number of elements in the queue is changed by methods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smtClean="0"/>
              <a:t> and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pop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43011" name="Picture 2" descr="C:\Documents and Settings\Administrator\My Documents\Koffman\PPTs\JPEGS\JWCL233_Koffman JPG files\ch04\w008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495800"/>
            <a:ext cx="70104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95800"/>
            <a:ext cx="7553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Queues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The queue, like the stack, is a widely used data structure</a:t>
            </a:r>
          </a:p>
          <a:p>
            <a:pPr eaLnBrk="1" hangingPunct="1"/>
            <a:r>
              <a:rPr lang="en-US" smtClean="0"/>
              <a:t>A queue differs from a stack in one important way</a:t>
            </a:r>
          </a:p>
          <a:p>
            <a:pPr lvl="1" eaLnBrk="1" hangingPunct="1"/>
            <a:r>
              <a:rPr lang="en-US" smtClean="0"/>
              <a:t>a stack is LIFO list – </a:t>
            </a:r>
            <a:r>
              <a:rPr lang="en-US" i="1" smtClean="0"/>
              <a:t>Last-In, First-Out</a:t>
            </a:r>
            <a:endParaRPr lang="en-US" smtClean="0"/>
          </a:p>
          <a:p>
            <a:pPr lvl="1" eaLnBrk="1" hangingPunct="1"/>
            <a:r>
              <a:rPr lang="en-US" smtClean="0"/>
              <a:t>while a queue is FIFO list, </a:t>
            </a:r>
            <a:r>
              <a:rPr lang="en-US" i="1" smtClean="0"/>
              <a:t>First-In, First-Out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Using a Single-Linked List to Implement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Queue </a:t>
            </a:r>
            <a:r>
              <a:rPr lang="en-US" dirty="0" smtClean="0"/>
              <a:t>ADT (</a:t>
            </a:r>
            <a:r>
              <a:rPr lang="en-US" dirty="0" err="1" smtClean="0"/>
              <a:t>cont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File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queue.h</a:t>
            </a:r>
            <a:r>
              <a:rPr lang="en-US" dirty="0" smtClean="0"/>
              <a:t> needs to be modified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cstddef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   // defines NULL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private: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#include “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Node.h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”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Node*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front_of_queue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Node*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back_of_queue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#include “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Linked_Queue.tc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Using a Single-Linked List to Implement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Queue </a:t>
            </a:r>
            <a:r>
              <a:rPr lang="en-US" dirty="0" smtClean="0"/>
              <a:t>ADT (cont.)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00200"/>
            <a:ext cx="26400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54275"/>
            <a:ext cx="2533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Queue Using a Circular Array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time efficiency of using a single- or double-linked list to implement a queue is acceptable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However, there are some space inefficiencies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Storage space is increased when using a linked list due to references stored in the nodes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Array Implementation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Insertion at rear of array is constant time O(1)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Removal from the front is linear time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Removal from rear of array is constant time O(1)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Insertion at the front is </a:t>
            </a:r>
            <a:r>
              <a:rPr lang="en-US" dirty="0"/>
              <a:t>linear time O(</a:t>
            </a:r>
            <a:r>
              <a:rPr lang="en-US" i="1" dirty="0"/>
              <a:t>n</a:t>
            </a:r>
            <a:r>
              <a:rPr lang="en-US" dirty="0" smtClean="0"/>
              <a:t>)</a:t>
            </a: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now discuss how to avoid these inefficiencies in an array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Overview of the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Array_Queue.tc uses an object with four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dirty="0" smtClean="0"/>
              <a:t> type data members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DEFAULT_CAPACITY = 10;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ize_t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capacity;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ize_t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num_items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ize_t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front_index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ize_t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rear_index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And a pointer to the data member,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dirty="0"/>
              <a:t> to point to a dynamically-allocated </a:t>
            </a:r>
            <a:r>
              <a:rPr lang="en-US" dirty="0" smtClean="0"/>
              <a:t>array</a:t>
            </a:r>
          </a:p>
          <a:p>
            <a:pPr marL="32004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100" dirty="0">
                <a:latin typeface="Courier New" pitchFamily="49" charset="0"/>
                <a:cs typeface="Courier New" pitchFamily="49" charset="0"/>
              </a:rPr>
              <a:t>Item Type* </a:t>
            </a:r>
            <a:r>
              <a:rPr lang="en-US" sz="2100" dirty="0" err="1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21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Overview of the </a:t>
            </a:r>
            <a:r>
              <a:rPr lang="en-US" dirty="0" smtClean="0"/>
              <a:t>Design – O(n) insertion</a:t>
            </a:r>
            <a:endParaRPr lang="en-US" b="0" dirty="0" smtClean="0"/>
          </a:p>
        </p:txBody>
      </p:sp>
      <p:pic>
        <p:nvPicPr>
          <p:cNvPr id="48130" name="Picture 3" descr="C:\Documents and Settings\Administrator\My Documents\Koffman\PPTs\JPEGS\JWCL233_Koffman JPG files\ch04\w0086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724400"/>
            <a:ext cx="7772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2447925"/>
            <a:ext cx="83280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Overview of the Design </a:t>
            </a:r>
            <a:r>
              <a:rPr lang="en-US" dirty="0" smtClean="0"/>
              <a:t>– O(1) Insertion</a:t>
            </a:r>
            <a:endParaRPr lang="en-US" b="0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09875"/>
            <a:ext cx="8013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Overview of the </a:t>
            </a:r>
            <a:r>
              <a:rPr lang="en-US" dirty="0" smtClean="0"/>
              <a:t>Design – O(1) Insertion </a:t>
            </a:r>
            <a:r>
              <a:rPr lang="en-US" dirty="0"/>
              <a:t>(cont.)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5" y="2095500"/>
            <a:ext cx="5162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Queue as a Circular Array </a:t>
            </a:r>
            <a:r>
              <a:rPr lang="en-US" dirty="0"/>
              <a:t>(cont.)</a:t>
            </a:r>
          </a:p>
        </p:txBody>
      </p:sp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4" name="TextBox 27"/>
          <p:cNvSpPr txBox="1">
            <a:spLocks noChangeArrowheads="1"/>
          </p:cNvSpPr>
          <p:nvPr/>
        </p:nvSpPr>
        <p:spPr bwMode="auto">
          <a:xfrm>
            <a:off x="3962400" y="2133600"/>
            <a:ext cx="178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num_items = 0</a:t>
            </a:r>
          </a:p>
        </p:txBody>
      </p:sp>
      <p:grpSp>
        <p:nvGrpSpPr>
          <p:cNvPr id="51205" name="Group 30"/>
          <p:cNvGrpSpPr>
            <a:grpSpLocks/>
          </p:cNvGrpSpPr>
          <p:nvPr/>
        </p:nvGrpSpPr>
        <p:grpSpPr bwMode="auto">
          <a:xfrm>
            <a:off x="207963" y="2190750"/>
            <a:ext cx="1925637" cy="276225"/>
            <a:chOff x="381000" y="2134394"/>
            <a:chExt cx="1925921" cy="276999"/>
          </a:xfrm>
        </p:grpSpPr>
        <p:sp>
          <p:nvSpPr>
            <p:cNvPr id="51211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5792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urier New" pitchFamily="49" charset="0"/>
                  <a:cs typeface="Courier New" pitchFamily="49" charset="0"/>
                </a:rPr>
                <a:t>front_index = 0</a:t>
              </a:r>
            </a:p>
          </p:txBody>
        </p:sp>
        <p:cxnSp>
          <p:nvCxnSpPr>
            <p:cNvPr id="30" name="Straight Arrow Connector 29"/>
            <p:cNvCxnSpPr>
              <a:stCxn id="51211" idx="3"/>
            </p:cNvCxnSpPr>
            <p:nvPr/>
          </p:nvCxnSpPr>
          <p:spPr>
            <a:xfrm flipV="1">
              <a:off x="1960795" y="2260158"/>
              <a:ext cx="346126" cy="1273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06" name="Group 31"/>
          <p:cNvGrpSpPr>
            <a:grpSpLocks/>
          </p:cNvGrpSpPr>
          <p:nvPr/>
        </p:nvGrpSpPr>
        <p:grpSpPr bwMode="auto">
          <a:xfrm>
            <a:off x="133350" y="4114800"/>
            <a:ext cx="2000250" cy="276225"/>
            <a:chOff x="381000" y="4114800"/>
            <a:chExt cx="2000176" cy="276999"/>
          </a:xfrm>
        </p:grpSpPr>
        <p:sp>
          <p:nvSpPr>
            <p:cNvPr id="51209" name="TextBox 32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5792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urier New" pitchFamily="49" charset="0"/>
                  <a:cs typeface="Courier New" pitchFamily="49" charset="0"/>
                </a:rPr>
                <a:t>rear_index  = 4</a:t>
              </a:r>
            </a:p>
          </p:txBody>
        </p:sp>
        <p:cxnSp>
          <p:nvCxnSpPr>
            <p:cNvPr id="37" name="Straight Arrow Connector 36"/>
            <p:cNvCxnSpPr>
              <a:stCxn id="51209" idx="3"/>
            </p:cNvCxnSpPr>
            <p:nvPr/>
          </p:nvCxnSpPr>
          <p:spPr>
            <a:xfrm flipV="1">
              <a:off x="1960505" y="4253300"/>
              <a:ext cx="420671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07" name="TextBox 34"/>
          <p:cNvSpPr txBox="1">
            <a:spLocks noChangeArrowheads="1"/>
          </p:cNvSpPr>
          <p:nvPr/>
        </p:nvSpPr>
        <p:spPr bwMode="auto">
          <a:xfrm>
            <a:off x="3657600" y="3606800"/>
            <a:ext cx="533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queue&lt;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&gt;::queue() :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capacity(DEFAULT_CAPACITY),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num_items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(0),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front_index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(0),  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rear_index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(DEFAULT_CAPACITY - 1),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[DEFAULT_CAPACITY]) {}</a:t>
            </a:r>
          </a:p>
          <a:p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208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78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Queue as a Circular Array (cont.)</a:t>
            </a:r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TextBox 27"/>
          <p:cNvSpPr txBox="1">
            <a:spLocks noChangeArrowheads="1"/>
          </p:cNvSpPr>
          <p:nvPr/>
        </p:nvSpPr>
        <p:spPr bwMode="auto">
          <a:xfrm>
            <a:off x="3833813" y="2133600"/>
            <a:ext cx="1917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num_items = 0</a:t>
            </a:r>
          </a:p>
        </p:txBody>
      </p:sp>
      <p:grpSp>
        <p:nvGrpSpPr>
          <p:cNvPr id="52229" name="Group 30"/>
          <p:cNvGrpSpPr>
            <a:grpSpLocks/>
          </p:cNvGrpSpPr>
          <p:nvPr/>
        </p:nvGrpSpPr>
        <p:grpSpPr bwMode="auto">
          <a:xfrm>
            <a:off x="381000" y="2135188"/>
            <a:ext cx="1752600" cy="338137"/>
            <a:chOff x="381000" y="2134394"/>
            <a:chExt cx="1752600" cy="338554"/>
          </a:xfrm>
        </p:grpSpPr>
        <p:sp>
          <p:nvSpPr>
            <p:cNvPr id="52252" name="TextBox 33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front = 0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676400" y="2304465"/>
              <a:ext cx="457200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81000" y="4114800"/>
            <a:ext cx="1724025" cy="338138"/>
            <a:chOff x="381000" y="4114800"/>
            <a:chExt cx="1724673" cy="338554"/>
          </a:xfrm>
        </p:grpSpPr>
        <p:sp>
          <p:nvSpPr>
            <p:cNvPr id="52250" name="TextBox 32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48301" y="4284872"/>
              <a:ext cx="457372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962400" y="3606800"/>
            <a:ext cx="4876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void queue&lt;Item_Type&gt; ::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push(const Item_Type&amp;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(num_items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num_items++;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rear_index = (rear_index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the_data[rear_index]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push('*')</a:t>
            </a:r>
          </a:p>
        </p:txBody>
      </p:sp>
      <p:sp>
        <p:nvSpPr>
          <p:cNvPr id="52233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651250" y="496252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3644900" y="45466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3644900" y="47402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3644900" y="4953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19713" y="2133600"/>
            <a:ext cx="3079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09575" y="2420938"/>
            <a:ext cx="1695450" cy="339725"/>
            <a:chOff x="381000" y="4114800"/>
            <a:chExt cx="1696746" cy="338554"/>
          </a:xfrm>
        </p:grpSpPr>
        <p:sp>
          <p:nvSpPr>
            <p:cNvPr id="52248" name="TextBox 28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2955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urier New" pitchFamily="49" charset="0"/>
                  <a:cs typeface="Courier New" pitchFamily="49" charset="0"/>
                </a:rPr>
                <a:t>rear  = 0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1648793" y="4114800"/>
              <a:ext cx="428953" cy="16927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3587750" y="4546600"/>
            <a:ext cx="374650" cy="18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flipV="1">
            <a:off x="3632200" y="4722813"/>
            <a:ext cx="374650" cy="18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flipV="1">
            <a:off x="3644900" y="4953000"/>
            <a:ext cx="376238" cy="18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3775075" y="4300538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3775075" y="498792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3775075" y="5207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3775075" y="54133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6" grpId="0" animBg="1"/>
      <p:bldP spid="7" grpId="0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4" grpId="0" animBg="1"/>
      <p:bldP spid="44" grpId="1" animBg="1"/>
      <p:bldP spid="44" grpId="2" animBg="1"/>
      <p:bldP spid="45" grpId="0" animBg="1"/>
      <p:bldP spid="4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Implementing a Queue as a Circular Array (cont.)</a:t>
            </a:r>
          </a:p>
        </p:txBody>
      </p:sp>
      <p:grpSp>
        <p:nvGrpSpPr>
          <p:cNvPr id="53250" name="Group 4"/>
          <p:cNvGrpSpPr>
            <a:grpSpLocks/>
          </p:cNvGrpSpPr>
          <p:nvPr/>
        </p:nvGrpSpPr>
        <p:grpSpPr bwMode="auto">
          <a:xfrm>
            <a:off x="2133600" y="2133600"/>
            <a:ext cx="914400" cy="2438400"/>
            <a:chOff x="2133600" y="2133600"/>
            <a:chExt cx="914400" cy="2438400"/>
          </a:xfrm>
        </p:grpSpPr>
        <p:sp>
          <p:nvSpPr>
            <p:cNvPr id="2" name="Rectangle 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33600" y="2590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3098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3606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Elbow Connector 8"/>
          <p:cNvCxnSpPr>
            <a:stCxn id="2" idx="2"/>
            <a:endCxn id="2" idx="0"/>
          </p:cNvCxnSpPr>
          <p:nvPr/>
        </p:nvCxnSpPr>
        <p:spPr>
          <a:xfrm rot="5400000" flipH="1">
            <a:off x="1371601" y="3352800"/>
            <a:ext cx="2438400" cy="3175"/>
          </a:xfrm>
          <a:prstGeom prst="bentConnector5">
            <a:avLst>
              <a:gd name="adj1" fmla="val -9375"/>
              <a:gd name="adj2" fmla="val -52278275"/>
              <a:gd name="adj3" fmla="val 109374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2" name="TextBox 27"/>
          <p:cNvSpPr txBox="1">
            <a:spLocks noChangeArrowheads="1"/>
          </p:cNvSpPr>
          <p:nvPr/>
        </p:nvSpPr>
        <p:spPr bwMode="auto">
          <a:xfrm>
            <a:off x="3592513" y="2149475"/>
            <a:ext cx="2282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num_items     = 5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push('D');</a:t>
            </a:r>
          </a:p>
        </p:txBody>
      </p:sp>
      <p:sp>
        <p:nvSpPr>
          <p:cNvPr id="53254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91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  = 5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2438400" y="2135188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53256" name="TextBox 40"/>
          <p:cNvSpPr txBox="1">
            <a:spLocks noChangeArrowheads="1"/>
          </p:cNvSpPr>
          <p:nvPr/>
        </p:nvSpPr>
        <p:spPr bwMode="auto">
          <a:xfrm>
            <a:off x="2438400" y="2655888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53257" name="TextBox 45"/>
          <p:cNvSpPr txBox="1">
            <a:spLocks noChangeArrowheads="1"/>
          </p:cNvSpPr>
          <p:nvPr/>
        </p:nvSpPr>
        <p:spPr bwMode="auto">
          <a:xfrm>
            <a:off x="2438400" y="3200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53258" name="TextBox 37"/>
          <p:cNvSpPr txBox="1">
            <a:spLocks noChangeArrowheads="1"/>
          </p:cNvSpPr>
          <p:nvPr/>
        </p:nvSpPr>
        <p:spPr bwMode="auto">
          <a:xfrm>
            <a:off x="2438400" y="3719513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grpSp>
        <p:nvGrpSpPr>
          <p:cNvPr id="53259" name="Group 46"/>
          <p:cNvGrpSpPr>
            <a:grpSpLocks/>
          </p:cNvGrpSpPr>
          <p:nvPr/>
        </p:nvGrpSpPr>
        <p:grpSpPr bwMode="auto">
          <a:xfrm>
            <a:off x="0" y="3240088"/>
            <a:ext cx="2117725" cy="276225"/>
            <a:chOff x="381000" y="2134394"/>
            <a:chExt cx="1739108" cy="208850"/>
          </a:xfrm>
        </p:grpSpPr>
        <p:sp>
          <p:nvSpPr>
            <p:cNvPr id="53268" name="TextBox 47"/>
            <p:cNvSpPr txBox="1">
              <a:spLocks noChangeArrowheads="1"/>
            </p:cNvSpPr>
            <p:nvPr/>
          </p:nvSpPr>
          <p:spPr bwMode="auto">
            <a:xfrm>
              <a:off x="381000" y="2134394"/>
              <a:ext cx="1297264" cy="20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urier New" pitchFamily="49" charset="0"/>
                  <a:cs typeface="Courier New" pitchFamily="49" charset="0"/>
                </a:rPr>
                <a:t>front_index = 2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1662517" y="2235218"/>
              <a:ext cx="457591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60" name="TextBox 49"/>
          <p:cNvSpPr txBox="1">
            <a:spLocks noChangeArrowheads="1"/>
          </p:cNvSpPr>
          <p:nvPr/>
        </p:nvSpPr>
        <p:spPr bwMode="auto">
          <a:xfrm>
            <a:off x="2438400" y="41275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grpSp>
        <p:nvGrpSpPr>
          <p:cNvPr id="53261" name="Group 41"/>
          <p:cNvGrpSpPr>
            <a:grpSpLocks/>
          </p:cNvGrpSpPr>
          <p:nvPr/>
        </p:nvGrpSpPr>
        <p:grpSpPr bwMode="auto">
          <a:xfrm>
            <a:off x="0" y="2655888"/>
            <a:ext cx="2105025" cy="319087"/>
            <a:chOff x="381000" y="4114800"/>
            <a:chExt cx="1724673" cy="276999"/>
          </a:xfrm>
        </p:grpSpPr>
        <p:sp>
          <p:nvSpPr>
            <p:cNvPr id="53266" name="TextBox 43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5792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Courier New" pitchFamily="49" charset="0"/>
                  <a:cs typeface="Courier New" pitchFamily="49" charset="0"/>
                </a:rPr>
                <a:t>rear_index  = 1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49142" y="4253988"/>
              <a:ext cx="456531" cy="0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438400" y="2660650"/>
            <a:ext cx="381000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3775075" y="4300538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62400" y="3606800"/>
            <a:ext cx="4876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void queue&lt;Item_Type&gt; ::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push(const Item_Type&amp;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(num_items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num_items++;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rear_index = (rear_index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the_data[rear_index]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3775075" y="457835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 animBg="1"/>
      <p:bldP spid="29" grpId="1" animBg="1"/>
      <p:bldP spid="29" grpId="2" animBg="1"/>
      <p:bldP spid="30" grpId="0"/>
      <p:bldP spid="31" grpId="0" animBg="1"/>
      <p:bldP spid="31" grpId="1" animBg="1"/>
      <p:bldP spid="3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6.1</a:t>
            </a:r>
          </a:p>
        </p:txBody>
      </p:sp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Queue Abstract Data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534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Implementing a Queue as a Circular Array </a:t>
            </a:r>
            <a:r>
              <a:rPr lang="en-US" sz="4000" smtClean="0"/>
              <a:t>(cont.)</a:t>
            </a:r>
          </a:p>
        </p:txBody>
      </p:sp>
      <p:sp>
        <p:nvSpPr>
          <p:cNvPr id="54274" name="TextBox 27"/>
          <p:cNvSpPr txBox="1">
            <a:spLocks noChangeArrowheads="1"/>
          </p:cNvSpPr>
          <p:nvPr/>
        </p:nvSpPr>
        <p:spPr bwMode="auto">
          <a:xfrm>
            <a:off x="3854450" y="2133600"/>
            <a:ext cx="178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num_items = 5</a:t>
            </a:r>
          </a:p>
        </p:txBody>
      </p:sp>
      <p:sp>
        <p:nvSpPr>
          <p:cNvPr id="54275" name="TextBox 3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push('D');</a:t>
            </a:r>
          </a:p>
        </p:txBody>
      </p:sp>
      <p:sp>
        <p:nvSpPr>
          <p:cNvPr id="54276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831975"/>
            <a:ext cx="2824163" cy="2439988"/>
            <a:chOff x="224515" y="2133600"/>
            <a:chExt cx="2823485" cy="2439194"/>
          </a:xfrm>
        </p:grpSpPr>
        <p:grpSp>
          <p:nvGrpSpPr>
            <p:cNvPr id="54301" name="Group 4"/>
            <p:cNvGrpSpPr>
              <a:grpSpLocks/>
            </p:cNvGrpSpPr>
            <p:nvPr/>
          </p:nvGrpSpPr>
          <p:grpSpPr bwMode="auto">
            <a:xfrm>
              <a:off x="2133600" y="2133600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3820" y="2133600"/>
                <a:ext cx="914180" cy="24360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3820" y="2590651"/>
                <a:ext cx="914180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3820" y="3098486"/>
                <a:ext cx="914180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3820" y="3606320"/>
                <a:ext cx="914180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3820" y="4114155"/>
                <a:ext cx="914180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Elbow Connector 8"/>
            <p:cNvCxnSpPr>
              <a:stCxn id="2" idx="2"/>
              <a:endCxn id="2" idx="0"/>
            </p:cNvCxnSpPr>
            <p:nvPr/>
          </p:nvCxnSpPr>
          <p:spPr>
            <a:xfrm rot="5400000" flipH="1">
              <a:off x="1371313" y="3353197"/>
              <a:ext cx="2437607" cy="1588"/>
            </a:xfrm>
            <a:prstGeom prst="bentConnector5">
              <a:avLst>
                <a:gd name="adj1" fmla="val -9375"/>
                <a:gd name="adj2" fmla="val -52278275"/>
                <a:gd name="adj3" fmla="val 109374"/>
              </a:avLst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03" name="TextBox 6"/>
            <p:cNvSpPr txBox="1">
              <a:spLocks noChangeArrowheads="1"/>
            </p:cNvSpPr>
            <p:nvPr/>
          </p:nvSpPr>
          <p:spPr bwMode="auto">
            <a:xfrm>
              <a:off x="2438400" y="2134394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urier New" pitchFamily="49" charset="0"/>
                  <a:cs typeface="Courier New" pitchFamily="49" charset="0"/>
                </a:rPr>
                <a:t>B</a:t>
              </a:r>
            </a:p>
          </p:txBody>
        </p:sp>
        <p:sp>
          <p:nvSpPr>
            <p:cNvPr id="54304" name="TextBox 40"/>
            <p:cNvSpPr txBox="1">
              <a:spLocks noChangeArrowheads="1"/>
            </p:cNvSpPr>
            <p:nvPr/>
          </p:nvSpPr>
          <p:spPr bwMode="auto">
            <a:xfrm>
              <a:off x="2438400" y="2656126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54305" name="TextBox 45"/>
            <p:cNvSpPr txBox="1">
              <a:spLocks noChangeArrowheads="1"/>
            </p:cNvSpPr>
            <p:nvPr/>
          </p:nvSpPr>
          <p:spPr bwMode="auto">
            <a:xfrm>
              <a:off x="2438400" y="3200177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/</a:t>
              </a:r>
            </a:p>
          </p:txBody>
        </p:sp>
        <p:sp>
          <p:nvSpPr>
            <p:cNvPr id="54306" name="TextBox 37"/>
            <p:cNvSpPr txBox="1">
              <a:spLocks noChangeArrowheads="1"/>
            </p:cNvSpPr>
            <p:nvPr/>
          </p:nvSpPr>
          <p:spPr bwMode="auto">
            <a:xfrm>
              <a:off x="2438400" y="3719095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-</a:t>
              </a:r>
            </a:p>
          </p:txBody>
        </p:sp>
        <p:grpSp>
          <p:nvGrpSpPr>
            <p:cNvPr id="54307" name="Group 46"/>
            <p:cNvGrpSpPr>
              <a:grpSpLocks/>
            </p:cNvGrpSpPr>
            <p:nvPr/>
          </p:nvGrpSpPr>
          <p:grpSpPr bwMode="auto">
            <a:xfrm>
              <a:off x="224515" y="3292509"/>
              <a:ext cx="1909085" cy="276999"/>
              <a:chOff x="224515" y="2187489"/>
              <a:chExt cx="1909085" cy="276999"/>
            </a:xfrm>
          </p:grpSpPr>
          <p:sp>
            <p:nvSpPr>
              <p:cNvPr id="54313" name="TextBox 47"/>
              <p:cNvSpPr txBox="1">
                <a:spLocks noChangeArrowheads="1"/>
              </p:cNvSpPr>
              <p:nvPr/>
            </p:nvSpPr>
            <p:spPr bwMode="auto">
              <a:xfrm>
                <a:off x="224515" y="2187489"/>
                <a:ext cx="157927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ourier New" pitchFamily="49" charset="0"/>
                    <a:cs typeface="Courier New" pitchFamily="49" charset="0"/>
                  </a:rPr>
                  <a:t>front_index = 2</a:t>
                </a:r>
              </a:p>
            </p:txBody>
          </p:sp>
          <p:cxnSp>
            <p:nvCxnSpPr>
              <p:cNvPr id="49" name="Straight Arrow Connector 48"/>
              <p:cNvCxnSpPr>
                <a:stCxn id="54313" idx="3"/>
              </p:cNvCxnSpPr>
              <p:nvPr/>
            </p:nvCxnSpPr>
            <p:spPr>
              <a:xfrm>
                <a:off x="1803699" y="2326733"/>
                <a:ext cx="330121" cy="0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308" name="TextBox 49"/>
            <p:cNvSpPr txBox="1">
              <a:spLocks noChangeArrowheads="1"/>
            </p:cNvSpPr>
            <p:nvPr/>
          </p:nvSpPr>
          <p:spPr bwMode="auto">
            <a:xfrm>
              <a:off x="2438400" y="4128169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grpSp>
          <p:nvGrpSpPr>
            <p:cNvPr id="54309" name="Group 41"/>
            <p:cNvGrpSpPr>
              <a:grpSpLocks/>
            </p:cNvGrpSpPr>
            <p:nvPr/>
          </p:nvGrpSpPr>
          <p:grpSpPr bwMode="auto">
            <a:xfrm>
              <a:off x="224515" y="2710967"/>
              <a:ext cx="1881158" cy="276999"/>
              <a:chOff x="224515" y="4114800"/>
              <a:chExt cx="1881158" cy="276999"/>
            </a:xfrm>
          </p:grpSpPr>
          <p:sp>
            <p:nvSpPr>
              <p:cNvPr id="54311" name="TextBox 43"/>
              <p:cNvSpPr txBox="1">
                <a:spLocks noChangeArrowheads="1"/>
              </p:cNvSpPr>
              <p:nvPr/>
            </p:nvSpPr>
            <p:spPr bwMode="auto">
              <a:xfrm>
                <a:off x="224515" y="4114800"/>
                <a:ext cx="157927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Courier New" pitchFamily="49" charset="0"/>
                    <a:cs typeface="Courier New" pitchFamily="49" charset="0"/>
                  </a:rPr>
                  <a:t>rear_index  = 1</a:t>
                </a:r>
              </a:p>
            </p:txBody>
          </p:sp>
          <p:cxnSp>
            <p:nvCxnSpPr>
              <p:cNvPr id="45" name="Straight Arrow Connector 44"/>
              <p:cNvCxnSpPr>
                <a:stCxn id="54311" idx="3"/>
              </p:cNvCxnSpPr>
              <p:nvPr/>
            </p:nvCxnSpPr>
            <p:spPr>
              <a:xfrm flipV="1">
                <a:off x="1803699" y="4245228"/>
                <a:ext cx="301553" cy="7935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/>
            <p:cNvSpPr txBox="1"/>
            <p:nvPr/>
          </p:nvSpPr>
          <p:spPr>
            <a:xfrm>
              <a:off x="2438546" y="2660478"/>
              <a:ext cx="380909" cy="3697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643563" y="1508125"/>
            <a:ext cx="2270125" cy="1730375"/>
            <a:chOff x="5642948" y="1507412"/>
            <a:chExt cx="2270613" cy="1731438"/>
          </a:xfrm>
        </p:grpSpPr>
        <p:grpSp>
          <p:nvGrpSpPr>
            <p:cNvPr id="54283" name="Group 32"/>
            <p:cNvGrpSpPr>
              <a:grpSpLocks/>
            </p:cNvGrpSpPr>
            <p:nvPr/>
          </p:nvGrpSpPr>
          <p:grpSpPr bwMode="auto">
            <a:xfrm>
              <a:off x="7264272" y="1507412"/>
              <a:ext cx="649289" cy="1731438"/>
              <a:chOff x="2133600" y="2133600"/>
              <a:chExt cx="914400" cy="24384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133404" y="2133600"/>
                <a:ext cx="914596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133404" y="2589961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133404" y="3097775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404" y="3607826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133404" y="4115639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284" name="TextBox 36"/>
            <p:cNvSpPr txBox="1">
              <a:spLocks noChangeArrowheads="1"/>
            </p:cNvSpPr>
            <p:nvPr/>
          </p:nvSpPr>
          <p:spPr bwMode="auto">
            <a:xfrm>
              <a:off x="7453648" y="1507976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B</a:t>
              </a:r>
            </a:p>
          </p:txBody>
        </p:sp>
        <p:sp>
          <p:nvSpPr>
            <p:cNvPr id="54285" name="TextBox 38"/>
            <p:cNvSpPr txBox="1">
              <a:spLocks noChangeArrowheads="1"/>
            </p:cNvSpPr>
            <p:nvPr/>
          </p:nvSpPr>
          <p:spPr bwMode="auto">
            <a:xfrm>
              <a:off x="7453648" y="1878443"/>
              <a:ext cx="270537" cy="26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54286" name="TextBox 39"/>
            <p:cNvSpPr txBox="1">
              <a:spLocks noChangeArrowheads="1"/>
            </p:cNvSpPr>
            <p:nvPr/>
          </p:nvSpPr>
          <p:spPr bwMode="auto">
            <a:xfrm>
              <a:off x="7453648" y="226475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/</a:t>
              </a:r>
            </a:p>
          </p:txBody>
        </p:sp>
        <p:sp>
          <p:nvSpPr>
            <p:cNvPr id="54287" name="TextBox 50"/>
            <p:cNvSpPr txBox="1">
              <a:spLocks noChangeArrowheads="1"/>
            </p:cNvSpPr>
            <p:nvPr/>
          </p:nvSpPr>
          <p:spPr bwMode="auto">
            <a:xfrm>
              <a:off x="7453648" y="2633227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-</a:t>
              </a:r>
            </a:p>
          </p:txBody>
        </p:sp>
        <p:grpSp>
          <p:nvGrpSpPr>
            <p:cNvPr id="54288" name="Group 51"/>
            <p:cNvGrpSpPr>
              <a:grpSpLocks/>
            </p:cNvGrpSpPr>
            <p:nvPr/>
          </p:nvGrpSpPr>
          <p:grpSpPr bwMode="auto">
            <a:xfrm>
              <a:off x="5642948" y="2264758"/>
              <a:ext cx="1621325" cy="261610"/>
              <a:chOff x="-149724" y="2095157"/>
              <a:chExt cx="2283324" cy="368428"/>
            </a:xfrm>
          </p:grpSpPr>
          <p:sp>
            <p:nvSpPr>
              <p:cNvPr id="54294" name="TextBox 59"/>
              <p:cNvSpPr txBox="1">
                <a:spLocks noChangeArrowheads="1"/>
              </p:cNvSpPr>
              <p:nvPr/>
            </p:nvSpPr>
            <p:spPr bwMode="auto">
              <a:xfrm>
                <a:off x="-149724" y="2095157"/>
                <a:ext cx="2054796" cy="368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latin typeface="Courier New" pitchFamily="49" charset="0"/>
                    <a:cs typeface="Courier New" pitchFamily="49" charset="0"/>
                  </a:rPr>
                  <a:t>front_index = 2</a:t>
                </a:r>
              </a:p>
            </p:txBody>
          </p:sp>
          <p:cxnSp>
            <p:nvCxnSpPr>
              <p:cNvPr id="61" name="Straight Arrow Connector 60"/>
              <p:cNvCxnSpPr>
                <a:stCxn id="54294" idx="3"/>
              </p:cNvCxnSpPr>
              <p:nvPr/>
            </p:nvCxnSpPr>
            <p:spPr>
              <a:xfrm>
                <a:off x="1905314" y="2279100"/>
                <a:ext cx="228089" cy="2460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289" name="TextBox 52"/>
            <p:cNvSpPr txBox="1">
              <a:spLocks noChangeArrowheads="1"/>
            </p:cNvSpPr>
            <p:nvPr/>
          </p:nvSpPr>
          <p:spPr bwMode="auto">
            <a:xfrm>
              <a:off x="7453648" y="292369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grpSp>
          <p:nvGrpSpPr>
            <p:cNvPr id="54290" name="Group 54"/>
            <p:cNvGrpSpPr>
              <a:grpSpLocks/>
            </p:cNvGrpSpPr>
            <p:nvPr/>
          </p:nvGrpSpPr>
          <p:grpSpPr bwMode="auto">
            <a:xfrm>
              <a:off x="5642948" y="1917384"/>
              <a:ext cx="1835906" cy="261610"/>
              <a:chOff x="-149724" y="4114800"/>
              <a:chExt cx="2585522" cy="368428"/>
            </a:xfrm>
          </p:grpSpPr>
          <p:sp>
            <p:nvSpPr>
              <p:cNvPr id="54292" name="TextBox 57"/>
              <p:cNvSpPr txBox="1">
                <a:spLocks noChangeArrowheads="1"/>
              </p:cNvSpPr>
              <p:nvPr/>
            </p:nvSpPr>
            <p:spPr bwMode="auto">
              <a:xfrm>
                <a:off x="-149724" y="4114800"/>
                <a:ext cx="2585522" cy="368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latin typeface="Courier New" pitchFamily="49" charset="0"/>
                    <a:cs typeface="Courier New" pitchFamily="49" charset="0"/>
                  </a:rPr>
                  <a:t>rear_index  = 1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flipV="1">
                <a:off x="1876247" y="4284613"/>
                <a:ext cx="228089" cy="15660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7453087" y="1882292"/>
              <a:ext cx="271520" cy="3081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new_capacity = 10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081838" y="1123950"/>
            <a:ext cx="11477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the_data</a:t>
            </a:r>
          </a:p>
        </p:txBody>
      </p:sp>
      <p:sp>
        <p:nvSpPr>
          <p:cNvPr id="54281" name="TextBox 67"/>
          <p:cNvSpPr txBox="1">
            <a:spLocks noChangeArrowheads="1"/>
          </p:cNvSpPr>
          <p:nvPr/>
        </p:nvSpPr>
        <p:spPr bwMode="auto">
          <a:xfrm>
            <a:off x="3124200" y="3297238"/>
            <a:ext cx="5867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void queue&lt;Item_Type&gt;::reallocate()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size_t new_capacity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Item_Type* new_data = new Item_Type[new_capacity];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size_t j = front_index;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(size_t i = 0; i &lt; num_items;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new_data[i] = the_data[j];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front_index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rear_index = num_items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new_capacity;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std::swap(the_data, new_data);</a:t>
            </a:r>
          </a:p>
          <a:p>
            <a:endParaRPr lang="en-US" sz="1400">
              <a:latin typeface="Courier New" pitchFamily="49" charset="0"/>
              <a:cs typeface="Courier New" pitchFamily="49" charset="0"/>
            </a:endParaRP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delete[] new_data;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2989263" y="380682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0.00047 L 0.58316 -0.1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4" grpId="0"/>
      <p:bldP spid="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34"/>
          <p:cNvSpPr txBox="1">
            <a:spLocks noChangeArrowheads="1"/>
          </p:cNvSpPr>
          <p:nvPr/>
        </p:nvSpPr>
        <p:spPr bwMode="auto">
          <a:xfrm>
            <a:off x="3124200" y="3297238"/>
            <a:ext cx="5867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void queue&lt;Item_Type&gt;::reallocate()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size_t new_capacity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Item_Type* new_data = new Item_Type[new_capacity];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size_t j = front_index;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(size_t i = 0; i &lt; num_items;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new_data[i] = the_data[j];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front_index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rear_index = num_items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new_capacity;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std::swap(the_data, new_data);</a:t>
            </a:r>
          </a:p>
          <a:p>
            <a:endParaRPr lang="en-US" sz="1400">
              <a:latin typeface="Courier New" pitchFamily="49" charset="0"/>
              <a:cs typeface="Courier New" pitchFamily="49" charset="0"/>
            </a:endParaRP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delete[] new_data;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5298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0" name="TextBox 36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55301" name="TextBox 38"/>
          <p:cNvSpPr txBox="1">
            <a:spLocks noChangeArrowheads="1"/>
          </p:cNvSpPr>
          <p:nvPr/>
        </p:nvSpPr>
        <p:spPr bwMode="auto">
          <a:xfrm>
            <a:off x="7453313" y="1878013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55302" name="TextBox 39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55303" name="TextBox 50"/>
          <p:cNvSpPr txBox="1">
            <a:spLocks noChangeArrowheads="1"/>
          </p:cNvSpPr>
          <p:nvPr/>
        </p:nvSpPr>
        <p:spPr bwMode="auto">
          <a:xfrm>
            <a:off x="7453313" y="2633663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55304" name="TextBox 52"/>
          <p:cNvSpPr txBox="1">
            <a:spLocks noChangeArrowheads="1"/>
          </p:cNvSpPr>
          <p:nvPr/>
        </p:nvSpPr>
        <p:spPr bwMode="auto">
          <a:xfrm>
            <a:off x="7453313" y="292417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53313" y="1882775"/>
            <a:ext cx="271462" cy="306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55306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new_capacity = 10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55340" name="Group 4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341" name="Group 73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8382000" y="2162175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2</a:t>
            </a:r>
          </a:p>
        </p:txBody>
      </p:sp>
      <p:cxnSp>
        <p:nvCxnSpPr>
          <p:cNvPr id="81" name="Straight Arrow Connector 80"/>
          <p:cNvCxnSpPr>
            <a:stCxn id="80" idx="1"/>
            <a:endCxn id="62" idx="3"/>
          </p:cNvCxnSpPr>
          <p:nvPr/>
        </p:nvCxnSpPr>
        <p:spPr>
          <a:xfrm flipH="1">
            <a:off x="7913688" y="2292350"/>
            <a:ext cx="468312" cy="80963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>
            <a:off x="2974975" y="425767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1497013"/>
            <a:ext cx="1223963" cy="307975"/>
            <a:chOff x="457200" y="1497369"/>
            <a:chExt cx="1224641" cy="307777"/>
          </a:xfrm>
        </p:grpSpPr>
        <p:sp>
          <p:nvSpPr>
            <p:cNvPr id="55338" name="TextBox 8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0</a:t>
              </a:r>
            </a:p>
          </p:txBody>
        </p:sp>
        <p:cxnSp>
          <p:nvCxnSpPr>
            <p:cNvPr id="86" name="Straight Arrow Connector 85"/>
            <p:cNvCxnSpPr>
              <a:stCxn id="55338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81163" y="838200"/>
            <a:ext cx="113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new_data</a:t>
            </a:r>
          </a:p>
        </p:txBody>
      </p:sp>
      <p:grpSp>
        <p:nvGrpSpPr>
          <p:cNvPr id="55313" name="Group 47"/>
          <p:cNvGrpSpPr>
            <a:grpSpLocks/>
          </p:cNvGrpSpPr>
          <p:nvPr/>
        </p:nvGrpSpPr>
        <p:grpSpPr bwMode="auto">
          <a:xfrm>
            <a:off x="5643563" y="1508125"/>
            <a:ext cx="2270125" cy="1730375"/>
            <a:chOff x="5642948" y="1507412"/>
            <a:chExt cx="2270613" cy="1731438"/>
          </a:xfrm>
        </p:grpSpPr>
        <p:grpSp>
          <p:nvGrpSpPr>
            <p:cNvPr id="55320" name="Group 48"/>
            <p:cNvGrpSpPr>
              <a:grpSpLocks/>
            </p:cNvGrpSpPr>
            <p:nvPr/>
          </p:nvGrpSpPr>
          <p:grpSpPr bwMode="auto">
            <a:xfrm>
              <a:off x="7264272" y="1507412"/>
              <a:ext cx="649289" cy="1731438"/>
              <a:chOff x="2133600" y="2133600"/>
              <a:chExt cx="914400" cy="2438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2133404" y="2133600"/>
                <a:ext cx="914596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2133404" y="2589961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133404" y="3097775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133404" y="3607826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133404" y="4115639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321" name="TextBox 49"/>
            <p:cNvSpPr txBox="1">
              <a:spLocks noChangeArrowheads="1"/>
            </p:cNvSpPr>
            <p:nvPr/>
          </p:nvSpPr>
          <p:spPr bwMode="auto">
            <a:xfrm>
              <a:off x="7453648" y="1507976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B</a:t>
              </a:r>
            </a:p>
          </p:txBody>
        </p:sp>
        <p:sp>
          <p:nvSpPr>
            <p:cNvPr id="55322" name="TextBox 53"/>
            <p:cNvSpPr txBox="1">
              <a:spLocks noChangeArrowheads="1"/>
            </p:cNvSpPr>
            <p:nvPr/>
          </p:nvSpPr>
          <p:spPr bwMode="auto">
            <a:xfrm>
              <a:off x="7453648" y="1878443"/>
              <a:ext cx="270537" cy="26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55323" name="TextBox 56"/>
            <p:cNvSpPr txBox="1">
              <a:spLocks noChangeArrowheads="1"/>
            </p:cNvSpPr>
            <p:nvPr/>
          </p:nvSpPr>
          <p:spPr bwMode="auto">
            <a:xfrm>
              <a:off x="7453648" y="226475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/</a:t>
              </a:r>
            </a:p>
          </p:txBody>
        </p:sp>
        <p:sp>
          <p:nvSpPr>
            <p:cNvPr id="55324" name="TextBox 66"/>
            <p:cNvSpPr txBox="1">
              <a:spLocks noChangeArrowheads="1"/>
            </p:cNvSpPr>
            <p:nvPr/>
          </p:nvSpPr>
          <p:spPr bwMode="auto">
            <a:xfrm>
              <a:off x="7453648" y="2633227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-</a:t>
              </a:r>
            </a:p>
          </p:txBody>
        </p:sp>
        <p:grpSp>
          <p:nvGrpSpPr>
            <p:cNvPr id="55325" name="Group 67"/>
            <p:cNvGrpSpPr>
              <a:grpSpLocks/>
            </p:cNvGrpSpPr>
            <p:nvPr/>
          </p:nvGrpSpPr>
          <p:grpSpPr bwMode="auto">
            <a:xfrm>
              <a:off x="5642948" y="2264758"/>
              <a:ext cx="1621325" cy="261610"/>
              <a:chOff x="-149724" y="2095157"/>
              <a:chExt cx="2283324" cy="368428"/>
            </a:xfrm>
          </p:grpSpPr>
          <p:sp>
            <p:nvSpPr>
              <p:cNvPr id="55331" name="TextBox 82"/>
              <p:cNvSpPr txBox="1">
                <a:spLocks noChangeArrowheads="1"/>
              </p:cNvSpPr>
              <p:nvPr/>
            </p:nvSpPr>
            <p:spPr bwMode="auto">
              <a:xfrm>
                <a:off x="-149724" y="2095157"/>
                <a:ext cx="2054796" cy="368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latin typeface="Courier New" pitchFamily="49" charset="0"/>
                    <a:cs typeface="Courier New" pitchFamily="49" charset="0"/>
                  </a:rPr>
                  <a:t>front_index = 2</a:t>
                </a:r>
              </a:p>
            </p:txBody>
          </p:sp>
          <p:cxnSp>
            <p:nvCxnSpPr>
              <p:cNvPr id="84" name="Straight Arrow Connector 83"/>
              <p:cNvCxnSpPr>
                <a:stCxn id="55331" idx="3"/>
              </p:cNvCxnSpPr>
              <p:nvPr/>
            </p:nvCxnSpPr>
            <p:spPr>
              <a:xfrm>
                <a:off x="1905314" y="2279100"/>
                <a:ext cx="228089" cy="2460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326" name="TextBox 68"/>
            <p:cNvSpPr txBox="1">
              <a:spLocks noChangeArrowheads="1"/>
            </p:cNvSpPr>
            <p:nvPr/>
          </p:nvSpPr>
          <p:spPr bwMode="auto">
            <a:xfrm>
              <a:off x="7453648" y="292369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grpSp>
          <p:nvGrpSpPr>
            <p:cNvPr id="55327" name="Group 69"/>
            <p:cNvGrpSpPr>
              <a:grpSpLocks/>
            </p:cNvGrpSpPr>
            <p:nvPr/>
          </p:nvGrpSpPr>
          <p:grpSpPr bwMode="auto">
            <a:xfrm>
              <a:off x="5642948" y="1917384"/>
              <a:ext cx="1835906" cy="261610"/>
              <a:chOff x="-149724" y="4114800"/>
              <a:chExt cx="2585522" cy="368428"/>
            </a:xfrm>
          </p:grpSpPr>
          <p:sp>
            <p:nvSpPr>
              <p:cNvPr id="55329" name="TextBox 71"/>
              <p:cNvSpPr txBox="1">
                <a:spLocks noChangeArrowheads="1"/>
              </p:cNvSpPr>
              <p:nvPr/>
            </p:nvSpPr>
            <p:spPr bwMode="auto">
              <a:xfrm>
                <a:off x="-149724" y="4114800"/>
                <a:ext cx="2585522" cy="368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latin typeface="Courier New" pitchFamily="49" charset="0"/>
                    <a:cs typeface="Courier New" pitchFamily="49" charset="0"/>
                  </a:rPr>
                  <a:t>rear_index  = 1</a:t>
                </a: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>
              <a:xfrm flipV="1">
                <a:off x="1876247" y="4284613"/>
                <a:ext cx="228089" cy="15660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7453087" y="1882292"/>
              <a:ext cx="271520" cy="3081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</p:grpSp>
      <p:sp>
        <p:nvSpPr>
          <p:cNvPr id="55314" name="TextBox 92"/>
          <p:cNvSpPr txBox="1">
            <a:spLocks noChangeArrowheads="1"/>
          </p:cNvSpPr>
          <p:nvPr/>
        </p:nvSpPr>
        <p:spPr bwMode="auto">
          <a:xfrm>
            <a:off x="7081838" y="1123950"/>
            <a:ext cx="11477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the_data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2974975" y="40243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5" name="Right Arrow 94"/>
          <p:cNvSpPr/>
          <p:nvPr/>
        </p:nvSpPr>
        <p:spPr>
          <a:xfrm>
            <a:off x="2974975" y="443865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317" name="TextBox 95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push('D');</a:t>
            </a:r>
          </a:p>
        </p:txBody>
      </p:sp>
      <p:sp>
        <p:nvSpPr>
          <p:cNvPr id="55318" name="TextBox 97"/>
          <p:cNvSpPr txBox="1">
            <a:spLocks noChangeArrowheads="1"/>
          </p:cNvSpPr>
          <p:nvPr/>
        </p:nvSpPr>
        <p:spPr bwMode="auto">
          <a:xfrm>
            <a:off x="3854450" y="2133600"/>
            <a:ext cx="178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num_items = 5</a:t>
            </a:r>
          </a:p>
        </p:txBody>
      </p:sp>
      <p:sp>
        <p:nvSpPr>
          <p:cNvPr id="55319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  <a:latin typeface="Tw Cen MT" pitchFamily="34" charset="0"/>
              </a:rPr>
              <a:t>Implementing a Queue as a Circular Array </a:t>
            </a:r>
            <a:r>
              <a:rPr lang="en-US" sz="4000" b="1">
                <a:solidFill>
                  <a:schemeClr val="tx2"/>
                </a:solidFill>
                <a:latin typeface="Tw Cen MT" pitchFamily="34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 animBg="1"/>
      <p:bldP spid="82" grpId="1" animBg="1"/>
      <p:bldP spid="25" grpId="0"/>
      <p:bldP spid="94" grpId="0" animBg="1"/>
      <p:bldP spid="9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grpSp>
        <p:nvGrpSpPr>
          <p:cNvPr id="56322" name="Group 32"/>
          <p:cNvGrpSpPr>
            <a:grpSpLocks/>
          </p:cNvGrpSpPr>
          <p:nvPr/>
        </p:nvGrpSpPr>
        <p:grpSpPr bwMode="auto">
          <a:xfrm>
            <a:off x="7264400" y="1508125"/>
            <a:ext cx="649288" cy="1730375"/>
            <a:chOff x="2133600" y="2133600"/>
            <a:chExt cx="914400" cy="2438400"/>
          </a:xfrm>
        </p:grpSpPr>
        <p:sp>
          <p:nvSpPr>
            <p:cNvPr id="62" name="Rectangle 61"/>
            <p:cNvSpPr/>
            <p:nvPr/>
          </p:nvSpPr>
          <p:spPr>
            <a:xfrm>
              <a:off x="2133600" y="2133600"/>
              <a:ext cx="914400" cy="2438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133600" y="2589961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33600" y="3097775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33600" y="3607826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33600" y="4115639"/>
              <a:ext cx="914400" cy="0"/>
            </a:xfrm>
            <a:prstGeom prst="line">
              <a:avLst/>
            </a:prstGeom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23" name="TextBox 36"/>
          <p:cNvSpPr txBox="1">
            <a:spLocks noChangeArrowheads="1"/>
          </p:cNvSpPr>
          <p:nvPr/>
        </p:nvSpPr>
        <p:spPr bwMode="auto">
          <a:xfrm>
            <a:off x="7453313" y="150812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56324" name="TextBox 38"/>
          <p:cNvSpPr txBox="1">
            <a:spLocks noChangeArrowheads="1"/>
          </p:cNvSpPr>
          <p:nvPr/>
        </p:nvSpPr>
        <p:spPr bwMode="auto">
          <a:xfrm>
            <a:off x="7453313" y="1878013"/>
            <a:ext cx="2714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56325" name="TextBox 39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56326" name="TextBox 52"/>
          <p:cNvSpPr txBox="1">
            <a:spLocks noChangeArrowheads="1"/>
          </p:cNvSpPr>
          <p:nvPr/>
        </p:nvSpPr>
        <p:spPr bwMode="auto">
          <a:xfrm>
            <a:off x="7453313" y="2924175"/>
            <a:ext cx="271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53313" y="1882775"/>
            <a:ext cx="271462" cy="306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56328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new_capacity = 10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8382000" y="2181225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2</a:t>
            </a:r>
          </a:p>
        </p:txBody>
      </p:sp>
      <p:cxnSp>
        <p:nvCxnSpPr>
          <p:cNvPr id="81" name="Straight Arrow Connector 80"/>
          <p:cNvCxnSpPr>
            <a:stCxn id="80" idx="1"/>
            <a:endCxn id="62" idx="3"/>
          </p:cNvCxnSpPr>
          <p:nvPr/>
        </p:nvCxnSpPr>
        <p:spPr>
          <a:xfrm flipH="1">
            <a:off x="7913688" y="2312988"/>
            <a:ext cx="468312" cy="6032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27050" y="1497013"/>
            <a:ext cx="1223963" cy="307975"/>
            <a:chOff x="457200" y="1497369"/>
            <a:chExt cx="1224641" cy="307777"/>
          </a:xfrm>
        </p:grpSpPr>
        <p:sp>
          <p:nvSpPr>
            <p:cNvPr id="56424" name="TextBox 8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0</a:t>
              </a:r>
            </a:p>
          </p:txBody>
        </p:sp>
        <p:cxnSp>
          <p:nvCxnSpPr>
            <p:cNvPr id="86" name="Straight Arrow Connector 85"/>
            <p:cNvCxnSpPr>
              <a:stCxn id="56424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453313" y="2265363"/>
            <a:ext cx="2714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56333" name="TextBox 56"/>
          <p:cNvSpPr txBox="1">
            <a:spLocks noChangeArrowheads="1"/>
          </p:cNvSpPr>
          <p:nvPr/>
        </p:nvSpPr>
        <p:spPr bwMode="auto">
          <a:xfrm>
            <a:off x="1958975" y="1508125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8382000" y="257175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3</a:t>
            </a:r>
          </a:p>
        </p:txBody>
      </p:sp>
      <p:cxnSp>
        <p:nvCxnSpPr>
          <p:cNvPr id="71" name="Straight Arrow Connector 70"/>
          <p:cNvCxnSpPr>
            <a:stCxn id="70" idx="1"/>
          </p:cNvCxnSpPr>
          <p:nvPr/>
        </p:nvCxnSpPr>
        <p:spPr>
          <a:xfrm flipH="1">
            <a:off x="7913688" y="2703513"/>
            <a:ext cx="468312" cy="6191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527050" y="1963738"/>
            <a:ext cx="1223963" cy="307975"/>
            <a:chOff x="457200" y="1497369"/>
            <a:chExt cx="1224641" cy="307777"/>
          </a:xfrm>
        </p:grpSpPr>
        <p:sp>
          <p:nvSpPr>
            <p:cNvPr id="56422" name="TextBox 87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1</a:t>
              </a:r>
            </a:p>
          </p:txBody>
        </p:sp>
        <p:cxnSp>
          <p:nvCxnSpPr>
            <p:cNvPr id="89" name="Straight Arrow Connector 88"/>
            <p:cNvCxnSpPr>
              <a:stCxn id="56422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37" name="TextBox 90"/>
          <p:cNvSpPr txBox="1">
            <a:spLocks noChangeArrowheads="1"/>
          </p:cNvSpPr>
          <p:nvPr/>
        </p:nvSpPr>
        <p:spPr bwMode="auto">
          <a:xfrm>
            <a:off x="7081838" y="1123950"/>
            <a:ext cx="1066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the_data</a:t>
            </a:r>
          </a:p>
        </p:txBody>
      </p:sp>
      <p:cxnSp>
        <p:nvCxnSpPr>
          <p:cNvPr id="67" name="Elbow Connector 66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339" name="Group 67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56410" name="Group 68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411" name="Group 72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340" name="TextBox 98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push('D');</a:t>
            </a:r>
          </a:p>
        </p:txBody>
      </p:sp>
      <p:sp>
        <p:nvSpPr>
          <p:cNvPr id="56341" name="TextBox 99"/>
          <p:cNvSpPr txBox="1">
            <a:spLocks noChangeArrowheads="1"/>
          </p:cNvSpPr>
          <p:nvPr/>
        </p:nvSpPr>
        <p:spPr bwMode="auto">
          <a:xfrm>
            <a:off x="3854450" y="2133600"/>
            <a:ext cx="178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num_items = 5</a:t>
            </a:r>
          </a:p>
        </p:txBody>
      </p:sp>
      <p:sp>
        <p:nvSpPr>
          <p:cNvPr id="56342" name="TextBox 100"/>
          <p:cNvSpPr txBox="1">
            <a:spLocks noChangeArrowheads="1"/>
          </p:cNvSpPr>
          <p:nvPr/>
        </p:nvSpPr>
        <p:spPr bwMode="auto">
          <a:xfrm>
            <a:off x="1681163" y="838200"/>
            <a:ext cx="113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new_data</a:t>
            </a:r>
          </a:p>
        </p:txBody>
      </p:sp>
      <p:sp>
        <p:nvSpPr>
          <p:cNvPr id="56343" name="TextBox 101"/>
          <p:cNvSpPr txBox="1">
            <a:spLocks noChangeArrowheads="1"/>
          </p:cNvSpPr>
          <p:nvPr/>
        </p:nvSpPr>
        <p:spPr bwMode="auto">
          <a:xfrm>
            <a:off x="3124200" y="3297238"/>
            <a:ext cx="5867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void queue&lt;Item_Type&gt;::reallocate()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size_t new_capacity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Item_Type* new_data = new Item_Type[new_capacity];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size_t j = front_index;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(size_t i = 0; i &lt; num_items;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new_data[i] = the_data[j];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front_index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rear_index = num_items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new_capacity;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std::swap(the_data, new_data);</a:t>
            </a:r>
          </a:p>
          <a:p>
            <a:endParaRPr lang="en-US" sz="1400">
              <a:latin typeface="Courier New" pitchFamily="49" charset="0"/>
              <a:cs typeface="Courier New" pitchFamily="49" charset="0"/>
            </a:endParaRP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delete[] new_data;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3" name="Right Arrow 102"/>
          <p:cNvSpPr/>
          <p:nvPr/>
        </p:nvSpPr>
        <p:spPr>
          <a:xfrm>
            <a:off x="2974975" y="443865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4" name="Right Arrow 103"/>
          <p:cNvSpPr/>
          <p:nvPr/>
        </p:nvSpPr>
        <p:spPr>
          <a:xfrm>
            <a:off x="2974975" y="4668838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943100" y="1524000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106" name="Right Arrow 105"/>
          <p:cNvSpPr/>
          <p:nvPr/>
        </p:nvSpPr>
        <p:spPr>
          <a:xfrm>
            <a:off x="2974975" y="489902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1960563" y="1909763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8382000" y="291465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4</a:t>
            </a:r>
          </a:p>
        </p:txBody>
      </p:sp>
      <p:cxnSp>
        <p:nvCxnSpPr>
          <p:cNvPr id="110" name="Straight Arrow Connector 109"/>
          <p:cNvCxnSpPr>
            <a:stCxn id="109" idx="1"/>
          </p:cNvCxnSpPr>
          <p:nvPr/>
        </p:nvCxnSpPr>
        <p:spPr>
          <a:xfrm flipH="1">
            <a:off x="7913688" y="3044825"/>
            <a:ext cx="468312" cy="6350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7480300" y="2584450"/>
            <a:ext cx="269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-</a:t>
            </a:r>
          </a:p>
        </p:txBody>
      </p:sp>
      <p:sp>
        <p:nvSpPr>
          <p:cNvPr id="56352" name="TextBox 2"/>
          <p:cNvSpPr txBox="1">
            <a:spLocks noChangeArrowheads="1"/>
          </p:cNvSpPr>
          <p:nvPr/>
        </p:nvSpPr>
        <p:spPr bwMode="auto">
          <a:xfrm>
            <a:off x="7462838" y="2544763"/>
            <a:ext cx="250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3313" y="2924175"/>
            <a:ext cx="22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7453313" y="1508125"/>
            <a:ext cx="228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7453313" y="1892300"/>
            <a:ext cx="22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527050" y="2400300"/>
            <a:ext cx="1225550" cy="307975"/>
            <a:chOff x="457200" y="1497369"/>
            <a:chExt cx="1224641" cy="307777"/>
          </a:xfrm>
        </p:grpSpPr>
        <p:sp>
          <p:nvSpPr>
            <p:cNvPr id="56408" name="TextBox 114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2</a:t>
              </a:r>
            </a:p>
          </p:txBody>
        </p:sp>
        <p:cxnSp>
          <p:nvCxnSpPr>
            <p:cNvPr id="116" name="Straight Arrow Connector 115"/>
            <p:cNvCxnSpPr>
              <a:stCxn id="56408" idx="3"/>
            </p:cNvCxnSpPr>
            <p:nvPr/>
          </p:nvCxnSpPr>
          <p:spPr>
            <a:xfrm flipV="1">
              <a:off x="1286847" y="1617941"/>
              <a:ext cx="394994" cy="33317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1960563" y="2390775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8382000" y="148590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0</a:t>
            </a:r>
          </a:p>
        </p:txBody>
      </p:sp>
      <p:cxnSp>
        <p:nvCxnSpPr>
          <p:cNvPr id="119" name="Straight Arrow Connector 118"/>
          <p:cNvCxnSpPr>
            <a:stCxn id="118" idx="1"/>
          </p:cNvCxnSpPr>
          <p:nvPr/>
        </p:nvCxnSpPr>
        <p:spPr>
          <a:xfrm flipH="1">
            <a:off x="7913688" y="1616075"/>
            <a:ext cx="468312" cy="6350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527050" y="2868613"/>
            <a:ext cx="1223963" cy="307975"/>
            <a:chOff x="457200" y="1497369"/>
            <a:chExt cx="1224641" cy="307777"/>
          </a:xfrm>
        </p:grpSpPr>
        <p:sp>
          <p:nvSpPr>
            <p:cNvPr id="56406" name="TextBox 120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3</a:t>
              </a:r>
            </a:p>
          </p:txBody>
        </p:sp>
        <p:cxnSp>
          <p:nvCxnSpPr>
            <p:cNvPr id="122" name="Straight Arrow Connector 121"/>
            <p:cNvCxnSpPr>
              <a:stCxn id="56406" idx="3"/>
            </p:cNvCxnSpPr>
            <p:nvPr/>
          </p:nvCxnSpPr>
          <p:spPr>
            <a:xfrm flipV="1">
              <a:off x="1286334" y="1617941"/>
              <a:ext cx="395507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1960563" y="2868613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8382000" y="1828800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1</a:t>
            </a:r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flipH="1">
            <a:off x="7913688" y="1960563"/>
            <a:ext cx="468312" cy="6191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>
            <a:grpSpLocks/>
          </p:cNvGrpSpPr>
          <p:nvPr/>
        </p:nvGrpSpPr>
        <p:grpSpPr bwMode="auto">
          <a:xfrm>
            <a:off x="527050" y="3297238"/>
            <a:ext cx="1225550" cy="307975"/>
            <a:chOff x="457200" y="1497369"/>
            <a:chExt cx="1224641" cy="307777"/>
          </a:xfrm>
        </p:grpSpPr>
        <p:sp>
          <p:nvSpPr>
            <p:cNvPr id="56404" name="TextBox 126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4</a:t>
              </a:r>
            </a:p>
          </p:txBody>
        </p:sp>
        <p:cxnSp>
          <p:nvCxnSpPr>
            <p:cNvPr id="128" name="Straight Arrow Connector 127"/>
            <p:cNvCxnSpPr>
              <a:stCxn id="56404" idx="3"/>
            </p:cNvCxnSpPr>
            <p:nvPr/>
          </p:nvCxnSpPr>
          <p:spPr>
            <a:xfrm flipV="1">
              <a:off x="1286847" y="1617941"/>
              <a:ext cx="394994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960563" y="3297238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531813" y="3741738"/>
            <a:ext cx="1223962" cy="307975"/>
            <a:chOff x="457200" y="1497369"/>
            <a:chExt cx="1224641" cy="307777"/>
          </a:xfrm>
        </p:grpSpPr>
        <p:sp>
          <p:nvSpPr>
            <p:cNvPr id="56402" name="TextBox 130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5</a:t>
              </a:r>
            </a:p>
          </p:txBody>
        </p:sp>
        <p:cxnSp>
          <p:nvCxnSpPr>
            <p:cNvPr id="132" name="Straight Arrow Connector 131"/>
            <p:cNvCxnSpPr>
              <a:stCxn id="56402" idx="3"/>
            </p:cNvCxnSpPr>
            <p:nvPr/>
          </p:nvCxnSpPr>
          <p:spPr>
            <a:xfrm flipV="1">
              <a:off x="1286335" y="1617941"/>
              <a:ext cx="395506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ight Arrow 132"/>
          <p:cNvSpPr/>
          <p:nvPr/>
        </p:nvSpPr>
        <p:spPr>
          <a:xfrm>
            <a:off x="2971800" y="528796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368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500" b="1">
                <a:solidFill>
                  <a:schemeClr val="tx2"/>
                </a:solidFill>
                <a:latin typeface="Tw Cen MT" pitchFamily="34" charset="0"/>
              </a:rPr>
              <a:t>Implementing a Queue as a Circular Array (cont.)</a:t>
            </a:r>
          </a:p>
        </p:txBody>
      </p:sp>
      <p:sp>
        <p:nvSpPr>
          <p:cNvPr id="56369" name="TextBox 134"/>
          <p:cNvSpPr txBox="1">
            <a:spLocks noChangeArrowheads="1"/>
          </p:cNvSpPr>
          <p:nvPr/>
        </p:nvSpPr>
        <p:spPr bwMode="auto">
          <a:xfrm>
            <a:off x="5643563" y="1917700"/>
            <a:ext cx="18351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rear_index  = 1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7081838" y="2038350"/>
            <a:ext cx="161925" cy="952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5643563" y="1508125"/>
            <a:ext cx="2270125" cy="1730375"/>
            <a:chOff x="5642948" y="1507412"/>
            <a:chExt cx="2270613" cy="1731438"/>
          </a:xfrm>
        </p:grpSpPr>
        <p:grpSp>
          <p:nvGrpSpPr>
            <p:cNvPr id="56384" name="Group 137"/>
            <p:cNvGrpSpPr>
              <a:grpSpLocks/>
            </p:cNvGrpSpPr>
            <p:nvPr/>
          </p:nvGrpSpPr>
          <p:grpSpPr bwMode="auto">
            <a:xfrm>
              <a:off x="7264272" y="1507412"/>
              <a:ext cx="649289" cy="1731438"/>
              <a:chOff x="2133600" y="2133600"/>
              <a:chExt cx="914400" cy="2438400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2133404" y="2133600"/>
                <a:ext cx="914596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2133404" y="2589961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2133404" y="3097775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133404" y="3607826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2133404" y="4115639"/>
                <a:ext cx="914596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385" name="TextBox 138"/>
            <p:cNvSpPr txBox="1">
              <a:spLocks noChangeArrowheads="1"/>
            </p:cNvSpPr>
            <p:nvPr/>
          </p:nvSpPr>
          <p:spPr bwMode="auto">
            <a:xfrm>
              <a:off x="7453648" y="1507976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B</a:t>
              </a:r>
            </a:p>
          </p:txBody>
        </p:sp>
        <p:sp>
          <p:nvSpPr>
            <p:cNvPr id="56386" name="TextBox 139"/>
            <p:cNvSpPr txBox="1">
              <a:spLocks noChangeArrowheads="1"/>
            </p:cNvSpPr>
            <p:nvPr/>
          </p:nvSpPr>
          <p:spPr bwMode="auto">
            <a:xfrm>
              <a:off x="7453648" y="1878443"/>
              <a:ext cx="270537" cy="26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56387" name="TextBox 140"/>
            <p:cNvSpPr txBox="1">
              <a:spLocks noChangeArrowheads="1"/>
            </p:cNvSpPr>
            <p:nvPr/>
          </p:nvSpPr>
          <p:spPr bwMode="auto">
            <a:xfrm>
              <a:off x="7453648" y="226475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/</a:t>
              </a:r>
            </a:p>
          </p:txBody>
        </p:sp>
        <p:sp>
          <p:nvSpPr>
            <p:cNvPr id="56388" name="TextBox 141"/>
            <p:cNvSpPr txBox="1">
              <a:spLocks noChangeArrowheads="1"/>
            </p:cNvSpPr>
            <p:nvPr/>
          </p:nvSpPr>
          <p:spPr bwMode="auto">
            <a:xfrm>
              <a:off x="7453648" y="2633227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-</a:t>
              </a:r>
            </a:p>
          </p:txBody>
        </p:sp>
        <p:grpSp>
          <p:nvGrpSpPr>
            <p:cNvPr id="56389" name="Group 142"/>
            <p:cNvGrpSpPr>
              <a:grpSpLocks/>
            </p:cNvGrpSpPr>
            <p:nvPr/>
          </p:nvGrpSpPr>
          <p:grpSpPr bwMode="auto">
            <a:xfrm>
              <a:off x="5642948" y="2264758"/>
              <a:ext cx="1621325" cy="261610"/>
              <a:chOff x="-149724" y="2095157"/>
              <a:chExt cx="2283324" cy="368428"/>
            </a:xfrm>
          </p:grpSpPr>
          <p:sp>
            <p:nvSpPr>
              <p:cNvPr id="56395" name="TextBox 148"/>
              <p:cNvSpPr txBox="1">
                <a:spLocks noChangeArrowheads="1"/>
              </p:cNvSpPr>
              <p:nvPr/>
            </p:nvSpPr>
            <p:spPr bwMode="auto">
              <a:xfrm>
                <a:off x="-149724" y="2095157"/>
                <a:ext cx="2054796" cy="368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>
                    <a:latin typeface="Courier New" pitchFamily="49" charset="0"/>
                    <a:cs typeface="Courier New" pitchFamily="49" charset="0"/>
                  </a:rPr>
                  <a:t>front_index = 2</a:t>
                </a:r>
              </a:p>
            </p:txBody>
          </p:sp>
          <p:cxnSp>
            <p:nvCxnSpPr>
              <p:cNvPr id="150" name="Straight Arrow Connector 149"/>
              <p:cNvCxnSpPr>
                <a:stCxn id="56395" idx="3"/>
              </p:cNvCxnSpPr>
              <p:nvPr/>
            </p:nvCxnSpPr>
            <p:spPr>
              <a:xfrm>
                <a:off x="1905314" y="2279100"/>
                <a:ext cx="228089" cy="24607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390" name="TextBox 143"/>
            <p:cNvSpPr txBox="1">
              <a:spLocks noChangeArrowheads="1"/>
            </p:cNvSpPr>
            <p:nvPr/>
          </p:nvSpPr>
          <p:spPr bwMode="auto">
            <a:xfrm>
              <a:off x="7453648" y="2923698"/>
              <a:ext cx="270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A</a:t>
              </a:r>
            </a:p>
          </p:txBody>
        </p:sp>
        <p:grpSp>
          <p:nvGrpSpPr>
            <p:cNvPr id="56391" name="Group 144"/>
            <p:cNvGrpSpPr>
              <a:grpSpLocks/>
            </p:cNvGrpSpPr>
            <p:nvPr/>
          </p:nvGrpSpPr>
          <p:grpSpPr bwMode="auto">
            <a:xfrm>
              <a:off x="5642948" y="1917384"/>
              <a:ext cx="1835906" cy="261610"/>
              <a:chOff x="-149724" y="4114800"/>
              <a:chExt cx="2585522" cy="368428"/>
            </a:xfrm>
          </p:grpSpPr>
          <p:sp>
            <p:nvSpPr>
              <p:cNvPr id="56393" name="TextBox 146"/>
              <p:cNvSpPr txBox="1">
                <a:spLocks noChangeArrowheads="1"/>
              </p:cNvSpPr>
              <p:nvPr/>
            </p:nvSpPr>
            <p:spPr bwMode="auto">
              <a:xfrm>
                <a:off x="-149724" y="4114800"/>
                <a:ext cx="2585522" cy="368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latin typeface="Courier New" pitchFamily="49" charset="0"/>
                    <a:cs typeface="Courier New" pitchFamily="49" charset="0"/>
                  </a:rPr>
                  <a:t>rear_index  = 1</a:t>
                </a:r>
              </a:p>
            </p:txBody>
          </p:sp>
          <p:cxnSp>
            <p:nvCxnSpPr>
              <p:cNvPr id="148" name="Straight Arrow Connector 147"/>
              <p:cNvCxnSpPr/>
              <p:nvPr/>
            </p:nvCxnSpPr>
            <p:spPr>
              <a:xfrm flipV="1">
                <a:off x="1876247" y="4284613"/>
                <a:ext cx="228089" cy="15660"/>
              </a:xfrm>
              <a:prstGeom prst="straightConnector1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TextBox 145"/>
            <p:cNvSpPr txBox="1"/>
            <p:nvPr/>
          </p:nvSpPr>
          <p:spPr>
            <a:xfrm>
              <a:off x="7453087" y="1882292"/>
              <a:ext cx="271520" cy="3081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C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43238" y="992188"/>
            <a:ext cx="179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front_index = 0</a:t>
            </a:r>
          </a:p>
        </p:txBody>
      </p: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3043238" y="1333500"/>
            <a:ext cx="179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rear_index  = 4</a:t>
            </a:r>
          </a:p>
        </p:txBody>
      </p:sp>
      <p:sp>
        <p:nvSpPr>
          <p:cNvPr id="157" name="Right Arrow 156"/>
          <p:cNvSpPr/>
          <p:nvPr/>
        </p:nvSpPr>
        <p:spPr>
          <a:xfrm>
            <a:off x="2974975" y="551815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8" name="Right Arrow 157"/>
          <p:cNvSpPr/>
          <p:nvPr/>
        </p:nvSpPr>
        <p:spPr>
          <a:xfrm>
            <a:off x="2974975" y="574675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9" name="Right Arrow 158"/>
          <p:cNvSpPr/>
          <p:nvPr/>
        </p:nvSpPr>
        <p:spPr>
          <a:xfrm>
            <a:off x="2974975" y="596900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0" name="Right Arrow 159"/>
          <p:cNvSpPr/>
          <p:nvPr/>
        </p:nvSpPr>
        <p:spPr>
          <a:xfrm>
            <a:off x="2971800" y="6383338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7175" y="2479675"/>
            <a:ext cx="431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1717675" y="815975"/>
            <a:ext cx="10652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the_data</a:t>
            </a: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7150100" y="1146175"/>
            <a:ext cx="10652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new_data</a:t>
            </a:r>
          </a:p>
        </p:txBody>
      </p: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>
            <a:off x="2438400" y="1146175"/>
            <a:ext cx="604838" cy="48895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6" idx="1"/>
          </p:cNvCxnSpPr>
          <p:nvPr/>
        </p:nvCxnSpPr>
        <p:spPr>
          <a:xfrm flipH="1">
            <a:off x="2438400" y="1487488"/>
            <a:ext cx="604838" cy="192881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3563" y="1844675"/>
            <a:ext cx="1600200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59653 -0.108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-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59653 -0.108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-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61795E-6 L -0.59427 -0.082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2" y="-41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5708E-6 L -0.58593 0.1910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9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162 L -0.6026 0.2030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9" y="10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54" grpId="0"/>
      <p:bldP spid="70" grpId="0"/>
      <p:bldP spid="70" grpId="1"/>
      <p:bldP spid="103" grpId="0" animBg="1"/>
      <p:bldP spid="103" grpId="1" animBg="1"/>
      <p:bldP spid="103" grpId="2" animBg="1"/>
      <p:bldP spid="103" grpId="3" animBg="1"/>
      <p:bldP spid="103" grpId="4" animBg="1"/>
      <p:bldP spid="103" grpId="5" animBg="1"/>
      <p:bldP spid="103" grpId="6" animBg="1"/>
      <p:bldP spid="103" grpId="7" animBg="1"/>
      <p:bldP spid="103" grpId="8" animBg="1"/>
      <p:bldP spid="103" grpId="9" animBg="1"/>
      <p:bldP spid="103" grpId="10" animBg="1"/>
      <p:bldP spid="104" grpId="0" animBg="1"/>
      <p:bldP spid="104" grpId="1" animBg="1"/>
      <p:bldP spid="104" grpId="2" animBg="1"/>
      <p:bldP spid="104" grpId="3" animBg="1"/>
      <p:bldP spid="104" grpId="4" animBg="1"/>
      <p:bldP spid="104" grpId="5" animBg="1"/>
      <p:bldP spid="104" grpId="6" animBg="1"/>
      <p:bldP spid="104" grpId="7" animBg="1"/>
      <p:bldP spid="104" grpId="8" animBg="1"/>
      <p:bldP spid="104" grpId="9" animBg="1"/>
      <p:bldP spid="105" grpId="0" animBg="1"/>
      <p:bldP spid="106" grpId="0" animBg="1"/>
      <p:bldP spid="106" grpId="1" animBg="1"/>
      <p:bldP spid="106" grpId="2" animBg="1"/>
      <p:bldP spid="106" grpId="3" animBg="1"/>
      <p:bldP spid="106" grpId="4" animBg="1"/>
      <p:bldP spid="106" grpId="5" animBg="1"/>
      <p:bldP spid="106" grpId="6" animBg="1"/>
      <p:bldP spid="106" grpId="7" animBg="1"/>
      <p:bldP spid="106" grpId="8" animBg="1"/>
      <p:bldP spid="106" grpId="9" animBg="1"/>
      <p:bldP spid="108" grpId="0" animBg="1"/>
      <p:bldP spid="109" grpId="0"/>
      <p:bldP spid="109" grpId="1"/>
      <p:bldP spid="111" grpId="0"/>
      <p:bldP spid="6" grpId="0"/>
      <p:bldP spid="112" grpId="0"/>
      <p:bldP spid="113" grpId="0"/>
      <p:bldP spid="117" grpId="0" animBg="1"/>
      <p:bldP spid="118" grpId="0"/>
      <p:bldP spid="118" grpId="1"/>
      <p:bldP spid="123" grpId="0" animBg="1"/>
      <p:bldP spid="124" grpId="0"/>
      <p:bldP spid="124" grpId="1"/>
      <p:bldP spid="129" grpId="0" animBg="1"/>
      <p:bldP spid="133" grpId="0" animBg="1"/>
      <p:bldP spid="133" grpId="1" animBg="1"/>
      <p:bldP spid="21" grpId="0"/>
      <p:bldP spid="156" grpId="0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22" grpId="0" animBg="1"/>
      <p:bldP spid="161" grpId="0" animBg="1"/>
      <p:bldP spid="162" grpId="0" animBg="1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57346" name="TextBox 12"/>
          <p:cNvSpPr txBox="1">
            <a:spLocks noChangeArrowheads="1"/>
          </p:cNvSpPr>
          <p:nvPr/>
        </p:nvSpPr>
        <p:spPr bwMode="auto">
          <a:xfrm>
            <a:off x="231775" y="6215063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new_capacity = 10</a:t>
            </a:r>
          </a:p>
        </p:txBody>
      </p:sp>
      <p:sp>
        <p:nvSpPr>
          <p:cNvPr id="57347" name="TextBox 79"/>
          <p:cNvSpPr txBox="1">
            <a:spLocks noChangeArrowheads="1"/>
          </p:cNvSpPr>
          <p:nvPr/>
        </p:nvSpPr>
        <p:spPr bwMode="auto">
          <a:xfrm>
            <a:off x="8382000" y="2181225"/>
            <a:ext cx="609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j = 2</a:t>
            </a:r>
          </a:p>
        </p:txBody>
      </p:sp>
      <p:cxnSp>
        <p:nvCxnSpPr>
          <p:cNvPr id="81" name="Straight Arrow Connector 80"/>
          <p:cNvCxnSpPr>
            <a:stCxn id="57347" idx="1"/>
            <a:endCxn id="62" idx="3"/>
          </p:cNvCxnSpPr>
          <p:nvPr/>
        </p:nvCxnSpPr>
        <p:spPr>
          <a:xfrm flipH="1">
            <a:off x="7913688" y="2312988"/>
            <a:ext cx="468312" cy="6032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9" name="TextBox 56"/>
          <p:cNvSpPr txBox="1">
            <a:spLocks noChangeArrowheads="1"/>
          </p:cNvSpPr>
          <p:nvPr/>
        </p:nvSpPr>
        <p:spPr bwMode="auto">
          <a:xfrm>
            <a:off x="1958975" y="1508125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cxnSp>
        <p:nvCxnSpPr>
          <p:cNvPr id="67" name="Elbow Connector 66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351" name="Group 67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57375" name="Group 68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76" name="Group 72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352" name="TextBox 98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push('D');</a:t>
            </a:r>
          </a:p>
        </p:txBody>
      </p:sp>
      <p:sp>
        <p:nvSpPr>
          <p:cNvPr id="57353" name="TextBox 99"/>
          <p:cNvSpPr txBox="1">
            <a:spLocks noChangeArrowheads="1"/>
          </p:cNvSpPr>
          <p:nvPr/>
        </p:nvSpPr>
        <p:spPr bwMode="auto">
          <a:xfrm>
            <a:off x="3854450" y="2133600"/>
            <a:ext cx="178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num_items = 5</a:t>
            </a:r>
          </a:p>
        </p:txBody>
      </p:sp>
      <p:sp>
        <p:nvSpPr>
          <p:cNvPr id="57354" name="TextBox 100"/>
          <p:cNvSpPr txBox="1">
            <a:spLocks noChangeArrowheads="1"/>
          </p:cNvSpPr>
          <p:nvPr/>
        </p:nvSpPr>
        <p:spPr bwMode="auto">
          <a:xfrm>
            <a:off x="1681163" y="838200"/>
            <a:ext cx="113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new_data</a:t>
            </a:r>
          </a:p>
        </p:txBody>
      </p:sp>
      <p:sp>
        <p:nvSpPr>
          <p:cNvPr id="57355" name="TextBox 101"/>
          <p:cNvSpPr txBox="1">
            <a:spLocks noChangeArrowheads="1"/>
          </p:cNvSpPr>
          <p:nvPr/>
        </p:nvSpPr>
        <p:spPr bwMode="auto">
          <a:xfrm>
            <a:off x="3124200" y="3297238"/>
            <a:ext cx="5867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void queue&lt;Item_Type&gt;::reallocate()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size_t new_capacity = 2 *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Item_Type* new_data = new Item_Type[new_capacity];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size_t j = front_index;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for (size_t i = 0; i &lt; num_items; i++)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new_data[i] = the_data[j];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j = (j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front_index = 0;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rear_index = num_items – 1;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capacity = new_capacity;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std::swap(the_data, new_data);</a:t>
            </a:r>
          </a:p>
          <a:p>
            <a:endParaRPr lang="en-US" sz="1400">
              <a:latin typeface="Courier New" pitchFamily="49" charset="0"/>
              <a:cs typeface="Courier New" pitchFamily="49" charset="0"/>
            </a:endParaRP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delete[] new_data;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43100" y="1524000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60563" y="1909763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960563" y="2390775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60563" y="2868613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960563" y="3297238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grpSp>
        <p:nvGrpSpPr>
          <p:cNvPr id="57361" name="Group 129"/>
          <p:cNvGrpSpPr>
            <a:grpSpLocks/>
          </p:cNvGrpSpPr>
          <p:nvPr/>
        </p:nvGrpSpPr>
        <p:grpSpPr bwMode="auto">
          <a:xfrm>
            <a:off x="531813" y="3741738"/>
            <a:ext cx="1223962" cy="307975"/>
            <a:chOff x="457200" y="1497369"/>
            <a:chExt cx="1224641" cy="307777"/>
          </a:xfrm>
        </p:grpSpPr>
        <p:sp>
          <p:nvSpPr>
            <p:cNvPr id="57373" name="TextBox 130"/>
            <p:cNvSpPr txBox="1">
              <a:spLocks noChangeArrowheads="1"/>
            </p:cNvSpPr>
            <p:nvPr/>
          </p:nvSpPr>
          <p:spPr bwMode="auto">
            <a:xfrm>
              <a:off x="457200" y="1497369"/>
              <a:ext cx="82907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  <a:cs typeface="Courier New" pitchFamily="49" charset="0"/>
                </a:rPr>
                <a:t>i  = 5</a:t>
              </a:r>
            </a:p>
          </p:txBody>
        </p:sp>
        <p:cxnSp>
          <p:nvCxnSpPr>
            <p:cNvPr id="132" name="Straight Arrow Connector 131"/>
            <p:cNvCxnSpPr>
              <a:stCxn id="57373" idx="3"/>
            </p:cNvCxnSpPr>
            <p:nvPr/>
          </p:nvCxnSpPr>
          <p:spPr>
            <a:xfrm flipV="1">
              <a:off x="1286335" y="1617941"/>
              <a:ext cx="395506" cy="33316"/>
            </a:xfrm>
            <a:prstGeom prst="straightConnector1">
              <a:avLst/>
            </a:prstGeom>
            <a:ln w="12700">
              <a:solidFill>
                <a:schemeClr val="accent5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62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500" b="1">
                <a:solidFill>
                  <a:schemeClr val="tx2"/>
                </a:solidFill>
                <a:latin typeface="Tw Cen MT" pitchFamily="34" charset="0"/>
              </a:rPr>
              <a:t>Implementing a Queue as a Circular Array (cont.)</a:t>
            </a:r>
          </a:p>
        </p:txBody>
      </p:sp>
      <p:sp>
        <p:nvSpPr>
          <p:cNvPr id="57363" name="TextBox 134"/>
          <p:cNvSpPr txBox="1">
            <a:spLocks noChangeArrowheads="1"/>
          </p:cNvSpPr>
          <p:nvPr/>
        </p:nvSpPr>
        <p:spPr bwMode="auto">
          <a:xfrm>
            <a:off x="5643563" y="1917700"/>
            <a:ext cx="18351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ourier New" pitchFamily="49" charset="0"/>
                <a:cs typeface="Courier New" pitchFamily="49" charset="0"/>
              </a:rPr>
              <a:t>rear_index  = 1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7081838" y="2038350"/>
            <a:ext cx="161925" cy="952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5" name="TextBox 20"/>
          <p:cNvSpPr txBox="1">
            <a:spLocks noChangeArrowheads="1"/>
          </p:cNvSpPr>
          <p:nvPr/>
        </p:nvSpPr>
        <p:spPr bwMode="auto">
          <a:xfrm>
            <a:off x="3043238" y="992188"/>
            <a:ext cx="179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front_index = 0</a:t>
            </a:r>
          </a:p>
        </p:txBody>
      </p:sp>
      <p:sp>
        <p:nvSpPr>
          <p:cNvPr id="57366" name="TextBox 155"/>
          <p:cNvSpPr txBox="1">
            <a:spLocks noChangeArrowheads="1"/>
          </p:cNvSpPr>
          <p:nvPr/>
        </p:nvSpPr>
        <p:spPr bwMode="auto">
          <a:xfrm>
            <a:off x="3043238" y="1333500"/>
            <a:ext cx="179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rear_index  = 4</a:t>
            </a:r>
          </a:p>
        </p:txBody>
      </p:sp>
      <p:sp>
        <p:nvSpPr>
          <p:cNvPr id="160" name="Right Arrow 159"/>
          <p:cNvSpPr/>
          <p:nvPr/>
        </p:nvSpPr>
        <p:spPr>
          <a:xfrm>
            <a:off x="2971800" y="6383338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368" name="TextBox 21"/>
          <p:cNvSpPr txBox="1">
            <a:spLocks noChangeArrowheads="1"/>
          </p:cNvSpPr>
          <p:nvPr/>
        </p:nvSpPr>
        <p:spPr bwMode="auto">
          <a:xfrm>
            <a:off x="5337175" y="2479675"/>
            <a:ext cx="431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57369" name="TextBox 160"/>
          <p:cNvSpPr txBox="1">
            <a:spLocks noChangeArrowheads="1"/>
          </p:cNvSpPr>
          <p:nvPr/>
        </p:nvSpPr>
        <p:spPr bwMode="auto">
          <a:xfrm>
            <a:off x="1717675" y="815975"/>
            <a:ext cx="10652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the_data</a:t>
            </a:r>
          </a:p>
        </p:txBody>
      </p:sp>
      <p:cxnSp>
        <p:nvCxnSpPr>
          <p:cNvPr id="25" name="Straight Arrow Connector 24"/>
          <p:cNvCxnSpPr>
            <a:stCxn id="57365" idx="1"/>
          </p:cNvCxnSpPr>
          <p:nvPr/>
        </p:nvCxnSpPr>
        <p:spPr>
          <a:xfrm flipH="1">
            <a:off x="2438400" y="1146175"/>
            <a:ext cx="604838" cy="48895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7366" idx="1"/>
          </p:cNvCxnSpPr>
          <p:nvPr/>
        </p:nvCxnSpPr>
        <p:spPr>
          <a:xfrm flipH="1">
            <a:off x="2438400" y="1487488"/>
            <a:ext cx="604838" cy="192881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3563" y="1844675"/>
            <a:ext cx="1600200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42"/>
          <p:cNvSpPr txBox="1">
            <a:spLocks noChangeArrowheads="1"/>
          </p:cNvSpPr>
          <p:nvPr/>
        </p:nvSpPr>
        <p:spPr bwMode="auto">
          <a:xfrm>
            <a:off x="3962400" y="2479675"/>
            <a:ext cx="1665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capacity = 5</a:t>
            </a:r>
          </a:p>
        </p:txBody>
      </p:sp>
      <p:sp>
        <p:nvSpPr>
          <p:cNvPr id="58370" name="TextBox 56"/>
          <p:cNvSpPr txBox="1">
            <a:spLocks noChangeArrowheads="1"/>
          </p:cNvSpPr>
          <p:nvPr/>
        </p:nvSpPr>
        <p:spPr bwMode="auto">
          <a:xfrm>
            <a:off x="1958975" y="1508125"/>
            <a:ext cx="271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/</a:t>
            </a:r>
          </a:p>
        </p:txBody>
      </p:sp>
      <p:cxnSp>
        <p:nvCxnSpPr>
          <p:cNvPr id="67" name="Elbow Connector 66"/>
          <p:cNvCxnSpPr/>
          <p:nvPr/>
        </p:nvCxnSpPr>
        <p:spPr>
          <a:xfrm rot="5400000" flipH="1" flipV="1">
            <a:off x="-114300" y="3640138"/>
            <a:ext cx="4419600" cy="0"/>
          </a:xfrm>
          <a:prstGeom prst="bentConnector5">
            <a:avLst>
              <a:gd name="adj1" fmla="val -5172"/>
              <a:gd name="adj2" fmla="val 96005872"/>
              <a:gd name="adj3" fmla="val 105172"/>
            </a:avLst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372" name="Group 67"/>
          <p:cNvGrpSpPr>
            <a:grpSpLocks/>
          </p:cNvGrpSpPr>
          <p:nvPr/>
        </p:nvGrpSpPr>
        <p:grpSpPr bwMode="auto">
          <a:xfrm>
            <a:off x="1751013" y="1430338"/>
            <a:ext cx="687387" cy="4419600"/>
            <a:chOff x="1523206" y="1193618"/>
            <a:chExt cx="915194" cy="4876800"/>
          </a:xfrm>
        </p:grpSpPr>
        <p:grpSp>
          <p:nvGrpSpPr>
            <p:cNvPr id="58399" name="Group 68"/>
            <p:cNvGrpSpPr>
              <a:grpSpLocks/>
            </p:cNvGrpSpPr>
            <p:nvPr/>
          </p:nvGrpSpPr>
          <p:grpSpPr bwMode="auto">
            <a:xfrm>
              <a:off x="1524000" y="1193618"/>
              <a:ext cx="914400" cy="2438400"/>
              <a:chOff x="2133600" y="2133600"/>
              <a:chExt cx="914400" cy="2438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2132806" y="2133600"/>
                <a:ext cx="915194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2132806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132806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132806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2132806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400" name="Group 72"/>
            <p:cNvGrpSpPr>
              <a:grpSpLocks/>
            </p:cNvGrpSpPr>
            <p:nvPr/>
          </p:nvGrpSpPr>
          <p:grpSpPr bwMode="auto">
            <a:xfrm>
              <a:off x="1523206" y="3632018"/>
              <a:ext cx="914400" cy="2438400"/>
              <a:chOff x="2133600" y="2133600"/>
              <a:chExt cx="914400" cy="24384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133600" y="2133600"/>
                <a:ext cx="915194" cy="2438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2133600" y="2590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133600" y="3098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133600" y="3606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133600" y="4114799"/>
                <a:ext cx="915194" cy="0"/>
              </a:xfrm>
              <a:prstGeom prst="line">
                <a:avLst/>
              </a:prstGeom>
              <a:ln w="127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373" name="TextBox 98"/>
          <p:cNvSpPr txBox="1">
            <a:spLocks noChangeArrowheads="1"/>
          </p:cNvSpPr>
          <p:nvPr/>
        </p:nvSpPr>
        <p:spPr bwMode="auto">
          <a:xfrm>
            <a:off x="3962400" y="159385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urier New" pitchFamily="49" charset="0"/>
                <a:cs typeface="Courier New" pitchFamily="49" charset="0"/>
              </a:rPr>
              <a:t>push('D');</a:t>
            </a:r>
          </a:p>
        </p:txBody>
      </p:sp>
      <p:sp>
        <p:nvSpPr>
          <p:cNvPr id="58374" name="TextBox 99"/>
          <p:cNvSpPr txBox="1">
            <a:spLocks noChangeArrowheads="1"/>
          </p:cNvSpPr>
          <p:nvPr/>
        </p:nvSpPr>
        <p:spPr bwMode="auto">
          <a:xfrm>
            <a:off x="3854450" y="2133600"/>
            <a:ext cx="1789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num_items = 5</a:t>
            </a:r>
          </a:p>
        </p:txBody>
      </p:sp>
      <p:sp>
        <p:nvSpPr>
          <p:cNvPr id="58375" name="TextBox 100"/>
          <p:cNvSpPr txBox="1">
            <a:spLocks noChangeArrowheads="1"/>
          </p:cNvSpPr>
          <p:nvPr/>
        </p:nvSpPr>
        <p:spPr bwMode="auto">
          <a:xfrm>
            <a:off x="1681163" y="838200"/>
            <a:ext cx="113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new_data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943100" y="1524000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960563" y="1909763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960563" y="2390775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60563" y="2868613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960563" y="3297238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58381" name="Rectangle 2"/>
          <p:cNvSpPr txBox="1">
            <a:spLocks noChangeArrowheads="1"/>
          </p:cNvSpPr>
          <p:nvPr/>
        </p:nvSpPr>
        <p:spPr bwMode="auto">
          <a:xfrm>
            <a:off x="381000" y="2286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500" b="1">
                <a:solidFill>
                  <a:schemeClr val="tx2"/>
                </a:solidFill>
                <a:latin typeface="Tw Cen MT" pitchFamily="34" charset="0"/>
              </a:rPr>
              <a:t>Implementing a Queue as a Circular Array (cont.)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flipV="1">
            <a:off x="7081838" y="2038350"/>
            <a:ext cx="161925" cy="9525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3" name="TextBox 20"/>
          <p:cNvSpPr txBox="1">
            <a:spLocks noChangeArrowheads="1"/>
          </p:cNvSpPr>
          <p:nvPr/>
        </p:nvSpPr>
        <p:spPr bwMode="auto">
          <a:xfrm>
            <a:off x="3043238" y="992188"/>
            <a:ext cx="179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front_index = 0</a:t>
            </a:r>
          </a:p>
        </p:txBody>
      </p:sp>
      <p:sp>
        <p:nvSpPr>
          <p:cNvPr id="58384" name="TextBox 155"/>
          <p:cNvSpPr txBox="1">
            <a:spLocks noChangeArrowheads="1"/>
          </p:cNvSpPr>
          <p:nvPr/>
        </p:nvSpPr>
        <p:spPr bwMode="auto">
          <a:xfrm>
            <a:off x="3043238" y="1333500"/>
            <a:ext cx="179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rear_index  = 4</a:t>
            </a:r>
          </a:p>
        </p:txBody>
      </p:sp>
      <p:sp>
        <p:nvSpPr>
          <p:cNvPr id="160" name="Right Arrow 159"/>
          <p:cNvSpPr/>
          <p:nvPr/>
        </p:nvSpPr>
        <p:spPr>
          <a:xfrm>
            <a:off x="3706813" y="4748213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386" name="TextBox 21"/>
          <p:cNvSpPr txBox="1">
            <a:spLocks noChangeArrowheads="1"/>
          </p:cNvSpPr>
          <p:nvPr/>
        </p:nvSpPr>
        <p:spPr bwMode="auto">
          <a:xfrm>
            <a:off x="5337175" y="2479675"/>
            <a:ext cx="4318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58387" name="TextBox 160"/>
          <p:cNvSpPr txBox="1">
            <a:spLocks noChangeArrowheads="1"/>
          </p:cNvSpPr>
          <p:nvPr/>
        </p:nvSpPr>
        <p:spPr bwMode="auto">
          <a:xfrm>
            <a:off x="1717675" y="815975"/>
            <a:ext cx="1065213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the_data</a:t>
            </a:r>
          </a:p>
        </p:txBody>
      </p:sp>
      <p:cxnSp>
        <p:nvCxnSpPr>
          <p:cNvPr id="25" name="Straight Arrow Connector 24"/>
          <p:cNvCxnSpPr>
            <a:stCxn id="58383" idx="1"/>
          </p:cNvCxnSpPr>
          <p:nvPr/>
        </p:nvCxnSpPr>
        <p:spPr>
          <a:xfrm flipH="1">
            <a:off x="2438400" y="1146175"/>
            <a:ext cx="604838" cy="488950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8384" idx="1"/>
          </p:cNvCxnSpPr>
          <p:nvPr/>
        </p:nvCxnSpPr>
        <p:spPr>
          <a:xfrm flipH="1">
            <a:off x="2438400" y="1487488"/>
            <a:ext cx="604838" cy="192881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3563" y="1844675"/>
            <a:ext cx="1600200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91" name="TextBox 43"/>
          <p:cNvSpPr txBox="1">
            <a:spLocks noChangeArrowheads="1"/>
          </p:cNvSpPr>
          <p:nvPr/>
        </p:nvSpPr>
        <p:spPr bwMode="auto">
          <a:xfrm>
            <a:off x="3962400" y="3606800"/>
            <a:ext cx="4876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void queue&lt;Item_Type&gt; ::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push(const Item_Type&amp; item)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if (num_items == capacity) {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  reallocate();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num_items++;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rear_index = (rear_index + 1) % capacity;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  the_data[rear_index] = item;</a:t>
            </a:r>
          </a:p>
          <a:p>
            <a:r>
              <a:rPr 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706813" y="499745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3724275" y="5200650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>
            <a:off x="3724275" y="5407025"/>
            <a:ext cx="304800" cy="152400"/>
          </a:xfrm>
          <a:prstGeom prst="rightArrow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8763" y="2136775"/>
            <a:ext cx="6096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533900" y="1316038"/>
            <a:ext cx="6096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cxnSp>
        <p:nvCxnSpPr>
          <p:cNvPr id="4" name="Straight Arrow Connector 3"/>
          <p:cNvCxnSpPr>
            <a:stCxn id="58384" idx="1"/>
          </p:cNvCxnSpPr>
          <p:nvPr/>
        </p:nvCxnSpPr>
        <p:spPr>
          <a:xfrm flipH="1">
            <a:off x="2438400" y="1487488"/>
            <a:ext cx="604838" cy="2398712"/>
          </a:xfrm>
          <a:prstGeom prst="straightConnector1">
            <a:avLst/>
          </a:prstGeom>
          <a:ln w="12700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60563" y="3732213"/>
            <a:ext cx="269875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Courier New" pitchFamily="49" charset="0"/>
                <a:cs typeface="Courier New" pitchFamily="49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2" grpId="0" animBg="1"/>
      <p:bldP spid="49" grpId="0" animBg="1"/>
      <p:bldP spid="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By choosing a new capacity that is twice the current capacity, the cost of the reallocation is amortized across each insert, just as for a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Thus, insertion is still considered an </a:t>
            </a:r>
            <a:r>
              <a:rPr lang="en-US" b="1" smtClean="0"/>
              <a:t>O</a:t>
            </a:r>
            <a:r>
              <a:rPr lang="en-US" smtClean="0"/>
              <a:t>(1) operation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Implementing a Queue as a Circular Array </a:t>
            </a:r>
            <a:r>
              <a:rPr lang="en-US" sz="4000" smtClean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Implementing a Queue as a Circular Array (cont.)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54163"/>
            <a:ext cx="3962400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Implementing a Queue as a Circular Array (cont.)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5588"/>
            <a:ext cx="296068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Comparing the Three Implementations</a:t>
            </a:r>
          </a:p>
        </p:txBody>
      </p:sp>
      <p:sp>
        <p:nvSpPr>
          <p:cNvPr id="62466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All three implementations of the Queue ADT are </a:t>
            </a:r>
            <a:r>
              <a:rPr lang="en-US" b="1" smtClean="0"/>
              <a:t>O</a:t>
            </a:r>
            <a:r>
              <a:rPr lang="en-US" smtClean="0"/>
              <a:t>(1) </a:t>
            </a:r>
          </a:p>
          <a:p>
            <a:pPr eaLnBrk="1" hangingPunct="1"/>
            <a:r>
              <a:rPr lang="en-US" smtClean="0"/>
              <a:t>Although reallocating an array is an </a:t>
            </a:r>
            <a:r>
              <a:rPr lang="en-US" b="1" smtClean="0"/>
              <a:t>O</a:t>
            </a:r>
            <a:r>
              <a:rPr lang="en-US" smtClean="0"/>
              <a:t>(</a:t>
            </a:r>
            <a:r>
              <a:rPr lang="en-US" i="1" smtClean="0"/>
              <a:t>n</a:t>
            </a:r>
            <a:r>
              <a:rPr lang="en-US" smtClean="0"/>
              <a:t>) operation, it is amortized over </a:t>
            </a:r>
            <a:r>
              <a:rPr lang="en-US" i="1" smtClean="0"/>
              <a:t>n </a:t>
            </a:r>
            <a:r>
              <a:rPr lang="en-US" smtClean="0"/>
              <a:t>items, so the cost per item is </a:t>
            </a:r>
            <a:r>
              <a:rPr lang="en-US" b="1" smtClean="0"/>
              <a:t>O</a:t>
            </a:r>
            <a:r>
              <a:rPr lang="en-US" smtClean="0"/>
              <a:t>(1)</a:t>
            </a:r>
          </a:p>
          <a:p>
            <a:pPr eaLnBrk="1" hangingPunct="1"/>
            <a:r>
              <a:rPr lang="en-US" smtClean="0"/>
              <a:t>Both linked-list implementations require more storage because extra space is required for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Comparing the Three </a:t>
            </a:r>
            <a:r>
              <a:rPr lang="en-US" sz="3600" dirty="0" smtClean="0"/>
              <a:t>Implementations (cont.)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</a:t>
            </a:r>
            <a:r>
              <a:rPr lang="en-US" dirty="0"/>
              <a:t>++ stores a copy of the data for </a:t>
            </a:r>
            <a:r>
              <a:rPr lang="en-US" dirty="0" smtClean="0"/>
              <a:t>a queue </a:t>
            </a:r>
            <a:r>
              <a:rPr lang="en-US" dirty="0"/>
              <a:t>element in each node in addition to the </a:t>
            </a:r>
            <a:r>
              <a:rPr lang="en-US" dirty="0" smtClean="0"/>
              <a:t>links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</a:t>
            </a:r>
            <a:r>
              <a:rPr lang="en-US" dirty="0"/>
              <a:t>node in a </a:t>
            </a:r>
            <a:r>
              <a:rPr lang="en-US" dirty="0" smtClean="0"/>
              <a:t>single linked list stores </a:t>
            </a:r>
            <a:r>
              <a:rPr lang="en-US" dirty="0"/>
              <a:t>a total of one </a:t>
            </a:r>
            <a:r>
              <a:rPr lang="en-US" dirty="0" smtClean="0"/>
              <a:t>pointer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</a:t>
            </a:r>
            <a:r>
              <a:rPr lang="en-US" dirty="0"/>
              <a:t>node in a double-linked </a:t>
            </a:r>
            <a:r>
              <a:rPr lang="en-US" dirty="0" smtClean="0"/>
              <a:t>list stores </a:t>
            </a:r>
            <a:r>
              <a:rPr lang="en-US" dirty="0"/>
              <a:t>a total of two </a:t>
            </a:r>
            <a:r>
              <a:rPr lang="en-US" dirty="0" smtClean="0"/>
              <a:t>pointers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</a:t>
            </a:r>
            <a:r>
              <a:rPr lang="en-US" dirty="0"/>
              <a:t>node in a circular </a:t>
            </a:r>
            <a:r>
              <a:rPr lang="en-US" dirty="0" smtClean="0"/>
              <a:t>array stores </a:t>
            </a:r>
            <a:r>
              <a:rPr lang="en-US" dirty="0"/>
              <a:t>just the </a:t>
            </a:r>
            <a:r>
              <a:rPr lang="en-US" dirty="0" smtClean="0"/>
              <a:t>data</a:t>
            </a: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A circular array that is filled to </a:t>
            </a:r>
            <a:r>
              <a:rPr lang="en-US" dirty="0" smtClean="0"/>
              <a:t>capacity requires </a:t>
            </a:r>
            <a:r>
              <a:rPr lang="en-US" dirty="0"/>
              <a:t>half the storage of a </a:t>
            </a:r>
            <a:r>
              <a:rPr lang="en-US" dirty="0" smtClean="0"/>
              <a:t>single linked list </a:t>
            </a:r>
            <a:r>
              <a:rPr lang="en-US" dirty="0"/>
              <a:t>to store the same number of elements (assuming that the data </a:t>
            </a:r>
            <a:r>
              <a:rPr lang="en-US" dirty="0" smtClean="0"/>
              <a:t>type requires </a:t>
            </a:r>
            <a:r>
              <a:rPr lang="en-US" dirty="0"/>
              <a:t>the same amount of storage as a pointer</a:t>
            </a:r>
            <a:r>
              <a:rPr lang="en-US" dirty="0" smtClean="0"/>
              <a:t>)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However</a:t>
            </a:r>
            <a:r>
              <a:rPr lang="en-US" dirty="0"/>
              <a:t>, if the array were </a:t>
            </a:r>
            <a:r>
              <a:rPr lang="en-US" dirty="0" smtClean="0"/>
              <a:t>just reallocated</a:t>
            </a:r>
            <a:r>
              <a:rPr lang="en-US" dirty="0"/>
              <a:t>, half the array would be empty, so it would require the same storage </a:t>
            </a:r>
            <a:r>
              <a:rPr lang="en-US" dirty="0" smtClean="0"/>
              <a:t>as a </a:t>
            </a:r>
            <a:r>
              <a:rPr lang="en-US" dirty="0"/>
              <a:t>single-linked </a:t>
            </a:r>
            <a:r>
              <a:rPr lang="en-US" dirty="0" smtClean="0"/>
              <a:t>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Queue Abstract Data Type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queue can be visualized as a line of customers waiting for service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next person to be served is the one who has waited the longest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New elements are placed at the end of the line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371850"/>
            <a:ext cx="53340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6.4</a:t>
            </a:r>
          </a:p>
        </p:txBody>
      </p:sp>
      <p:sp>
        <p:nvSpPr>
          <p:cNvPr id="645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Interface</a:t>
            </a:r>
          </a:p>
        </p:txBody>
      </p:sp>
      <p:sp>
        <p:nvSpPr>
          <p:cNvPr id="65538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A deque (typically pronounced "deck") is short for “double-ended queue”</a:t>
            </a:r>
          </a:p>
          <a:p>
            <a:pPr eaLnBrk="1" hangingPunct="1"/>
            <a:r>
              <a:rPr lang="en-US" sz="2400" smtClean="0"/>
              <a:t>A double-ended queue allows you to insert, access, and remove items from either end</a:t>
            </a:r>
          </a:p>
          <a:p>
            <a:pPr eaLnBrk="1" hangingPunct="1"/>
            <a:r>
              <a:rPr lang="en-US" sz="2400" smtClean="0"/>
              <a:t>The C++ standard library takes this concept further and defines the class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std::deque </a:t>
            </a:r>
            <a:r>
              <a:rPr lang="en-US" sz="2400" smtClean="0"/>
              <a:t>to be a sequence that, like the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sz="2400" smtClean="0"/>
              <a:t>, supports random-access iterators (not supported by either the stack or the queue) in addition to constant-time insertion and removal from either end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Specification of the Deque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16063"/>
            <a:ext cx="4572000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Implementing the </a:t>
            </a:r>
            <a:r>
              <a:rPr lang="en-US" dirty="0" err="1"/>
              <a:t>Deque</a:t>
            </a:r>
            <a:r>
              <a:rPr lang="en-US" dirty="0"/>
              <a:t> Using a Circular </a:t>
            </a:r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67586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Earlier we showed how to use a circular array to implement a queue </a:t>
            </a:r>
          </a:p>
          <a:p>
            <a:pPr eaLnBrk="1" hangingPunct="1"/>
            <a:r>
              <a:rPr lang="en-US" smtClean="0"/>
              <a:t>We showed how to implement the functions</a:t>
            </a:r>
          </a:p>
          <a:p>
            <a:pPr lvl="1" eaLnBrk="1" hangingPunct="1"/>
            <a:r>
              <a:rPr lang="en-US" sz="1800" smtClean="0">
                <a:latin typeface="Courier New" pitchFamily="49" charset="0"/>
                <a:cs typeface="Courier New" pitchFamily="49" charset="0"/>
              </a:rPr>
              <a:t>queue::push </a:t>
            </a:r>
            <a:r>
              <a:rPr lang="en-US" smtClean="0"/>
              <a:t>(equivalent to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deque::push_back</a:t>
            </a:r>
            <a:r>
              <a:rPr lang="en-US" smtClean="0"/>
              <a:t>) </a:t>
            </a:r>
          </a:p>
          <a:p>
            <a:pPr lvl="1" eaLnBrk="1" hangingPunct="1"/>
            <a:r>
              <a:rPr lang="en-US" sz="1800" smtClean="0">
                <a:latin typeface="Courier New" pitchFamily="49" charset="0"/>
                <a:cs typeface="Courier New" pitchFamily="49" charset="0"/>
              </a:rPr>
              <a:t>queue::pop </a:t>
            </a:r>
            <a:r>
              <a:rPr lang="en-US" smtClean="0"/>
              <a:t>(equivalent to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deque::pop_front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Implementing functions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push_front </a:t>
            </a:r>
            <a:r>
              <a:rPr lang="en-US" smtClean="0"/>
              <a:t>and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pop_back </a:t>
            </a:r>
            <a:r>
              <a:rPr lang="en-US" smtClean="0"/>
              <a:t>is similar and is left as an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Implementing the </a:t>
            </a:r>
            <a:r>
              <a:rPr lang="en-US" dirty="0" err="1"/>
              <a:t>Deque</a:t>
            </a:r>
            <a:r>
              <a:rPr lang="en-US" dirty="0"/>
              <a:t> Using a Circular </a:t>
            </a:r>
            <a:r>
              <a:rPr lang="en-US" dirty="0" smtClean="0"/>
              <a:t>Array (cont.)</a:t>
            </a:r>
            <a:endParaRPr lang="en-US" dirty="0"/>
          </a:p>
        </p:txBody>
      </p:sp>
      <p:sp>
        <p:nvSpPr>
          <p:cNvPr id="68610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To obtain random access, </a:t>
            </a:r>
          </a:p>
          <a:p>
            <a:pPr lvl="1" eaLnBrk="1" hangingPunct="1"/>
            <a:r>
              <a:rPr lang="en-US" smtClean="0"/>
              <a:t>consider that the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mtClean="0"/>
              <a:t>th element is at position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front_index + i</a:t>
            </a:r>
            <a:r>
              <a:rPr lang="en-US" smtClean="0"/>
              <a:t>, assuming that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mtClean="0"/>
              <a:t> starts at 0 and this sum is not larger than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capacity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if it is larger than </a:t>
            </a:r>
            <a:r>
              <a:rPr lang="en-US" sz="1900" smtClean="0">
                <a:latin typeface="Courier New" pitchFamily="49" charset="0"/>
                <a:cs typeface="Courier New" pitchFamily="49" charset="0"/>
              </a:rPr>
              <a:t>capacity</a:t>
            </a:r>
            <a:r>
              <a:rPr lang="en-US" smtClean="0"/>
              <a:t>, we need to wrap around the end of the array using modulo arithmetic</a:t>
            </a:r>
          </a:p>
          <a:p>
            <a:pPr eaLnBrk="1" hangingPunct="1"/>
            <a:r>
              <a:rPr lang="en-US" smtClean="0"/>
              <a:t>The implementation of the index operator is: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1600" i="1" smtClean="0">
                <a:latin typeface="Courier New" pitchFamily="49" charset="0"/>
                <a:cs typeface="Courier New" pitchFamily="49" charset="0"/>
              </a:rPr>
              <a:t>Returns a reference to an item in the deque based on an index.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Item_Type&amp; operator[](size_t i) {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return the_data[(i + front_index) % capacity];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Implementing the </a:t>
            </a:r>
            <a:r>
              <a:rPr lang="en-US" dirty="0" err="1"/>
              <a:t>Deque</a:t>
            </a:r>
            <a:r>
              <a:rPr lang="en-US" dirty="0"/>
              <a:t> Using a Circular </a:t>
            </a:r>
            <a:r>
              <a:rPr lang="en-US" dirty="0" smtClean="0"/>
              <a:t>Array (cont.)</a:t>
            </a:r>
            <a:endParaRPr lang="en-US" dirty="0"/>
          </a:p>
        </p:txBody>
      </p:sp>
      <p:sp>
        <p:nvSpPr>
          <p:cNvPr id="6963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Implementation of the remaining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functions is left as a programming project</a:t>
            </a:r>
          </a:p>
          <a:p>
            <a:pPr eaLnBrk="1" hangingPunct="1"/>
            <a:r>
              <a:rPr lang="en-US" smtClean="0"/>
              <a:t>A randomly accessible circular array is part of the standard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implementation </a:t>
            </a:r>
          </a:p>
          <a:p>
            <a:pPr eaLnBrk="1" hangingPunct="1"/>
            <a:r>
              <a:rPr lang="en-US" smtClean="0"/>
              <a:t>Thus, we will refer to this implementation of 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mtClean="0"/>
              <a:t> as the class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CArray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Standard Library Implementation of the </a:t>
            </a:r>
            <a:r>
              <a:rPr lang="en-US" dirty="0" err="1" smtClean="0"/>
              <a:t>Deque</a:t>
            </a:r>
            <a:endParaRPr lang="en-US" dirty="0"/>
          </a:p>
        </p:txBody>
      </p:sp>
      <p:sp>
        <p:nvSpPr>
          <p:cNvPr id="70658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standard library implementation circular array contains pointers to fixed-size, dynamically allocated arrays that contain the data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The first data item is located at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offset</a:t>
            </a:r>
          </a:p>
          <a:p>
            <a:pPr eaLnBrk="1" hangingPunct="1"/>
            <a:r>
              <a:rPr lang="en-US" sz="2400" dirty="0"/>
              <a:t>The last data item is located </a:t>
            </a:r>
            <a:r>
              <a:rPr lang="en-US" sz="2400" dirty="0" smtClean="0"/>
              <a:t>at index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(offset +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num_items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– 1) % BLOCK_SIZE </a:t>
            </a:r>
            <a:r>
              <a:rPr lang="en-US" sz="2400" dirty="0"/>
              <a:t>in the last data block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0"/>
            <a:ext cx="5257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Standard Library Implementation of the </a:t>
            </a:r>
            <a:r>
              <a:rPr lang="en-US" dirty="0" err="1" smtClean="0"/>
              <a:t>Deque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71682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original designers chose this rather elaborate implementation rather than simply using a circular array because of the cost of reallocation</a:t>
            </a:r>
          </a:p>
          <a:p>
            <a:pPr eaLnBrk="1" hangingPunct="1"/>
            <a:r>
              <a:rPr lang="en-US" sz="2000" dirty="0" smtClean="0"/>
              <a:t>Even though we amortize the cost of the reallocation so that each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push_front</a:t>
            </a:r>
            <a:r>
              <a:rPr lang="en-US" sz="2000" dirty="0" smtClean="0"/>
              <a:t> or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push_back</a:t>
            </a:r>
            <a:r>
              <a:rPr lang="en-US" sz="2000" dirty="0" smtClean="0"/>
              <a:t> is a constant-time operation, the reallocation can take a significant amount of time</a:t>
            </a:r>
          </a:p>
          <a:p>
            <a:pPr eaLnBrk="1" hangingPunct="1"/>
            <a:r>
              <a:rPr lang="en-US" sz="2000" dirty="0" smtClean="0"/>
              <a:t>By storing only pointers in the circular array, the cost of reallocation is significantly reduced, because copying a pointer is a simple operation</a:t>
            </a:r>
          </a:p>
          <a:p>
            <a:pPr eaLnBrk="1" hangingPunct="1"/>
            <a:r>
              <a:rPr lang="en-US" sz="2000" dirty="0" smtClean="0"/>
              <a:t>Storing pointers to single objects in the circular array could work, but dynamically allocating small objects has a significant space overhead</a:t>
            </a:r>
          </a:p>
          <a:p>
            <a:pPr eaLnBrk="1" hangingPunct="1"/>
            <a:r>
              <a:rPr lang="en-US" sz="2000" dirty="0" smtClean="0"/>
              <a:t>Thus, by allocating an array of objects, we minimize this space overhead and minimize the cost of the reallocation </a:t>
            </a:r>
          </a:p>
          <a:p>
            <a:pPr eaLnBrk="1" hangingPunct="1"/>
            <a:r>
              <a:rPr lang="en-US" sz="2000" dirty="0" smtClean="0"/>
              <a:t>For large collections of large objects, the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z="2000" dirty="0" smtClean="0"/>
              <a:t> can be used instead of the vector to minimize space overhead and the cost of reallocation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Data Fields for the Deque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2581275"/>
            <a:ext cx="6848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Index Operator</a:t>
            </a:r>
          </a:p>
        </p:txBody>
      </p:sp>
      <p:sp>
        <p:nvSpPr>
          <p:cNvPr id="73730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en-US" sz="16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1600" i="1" smtClean="0">
                <a:latin typeface="Courier New" pitchFamily="49" charset="0"/>
                <a:cs typeface="Courier New" pitchFamily="49" charset="0"/>
              </a:rPr>
              <a:t>Returns a reference to an item referenced by an index.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@param i </a:t>
            </a:r>
            <a:r>
              <a:rPr lang="en-US" sz="1600" i="1" smtClean="0">
                <a:latin typeface="Courier New" pitchFamily="49" charset="0"/>
                <a:cs typeface="Courier New" pitchFamily="49" charset="0"/>
              </a:rPr>
              <a:t>the index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@return </a:t>
            </a:r>
            <a:r>
              <a:rPr lang="en-US" sz="1600" i="1" smtClean="0">
                <a:latin typeface="Courier New" pitchFamily="49" charset="0"/>
                <a:cs typeface="Courier New" pitchFamily="49" charset="0"/>
              </a:rPr>
              <a:t>A reference to deque[i]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Item_Type&amp; deque&lt;Item_Type&gt;::operator[](size_t i)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if (i &gt;= num_items)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throw std::out_of_range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  ("Invalid index to deque::operator[]");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size_t block_index = (offset + i) / BLOCK_SIZE;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size_t data_index = (offset + i) % BLOCK_SIZE;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return the_data[block_index][data_index];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Queue of Customers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346575" cy="5029200"/>
          </a:xfrm>
        </p:spPr>
        <p:txBody>
          <a:bodyPr/>
          <a:lstStyle/>
          <a:p>
            <a:pPr eaLnBrk="1" hangingPunct="1"/>
            <a:r>
              <a:rPr lang="en-US" smtClean="0"/>
              <a:t>To the left is a queue of three customers waiting to buy concert tickets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0138" y="3810000"/>
          <a:ext cx="1219200" cy="226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7535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Thome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Abreu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Jones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4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68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Box 6"/>
          <p:cNvSpPr txBox="1">
            <a:spLocks noChangeArrowheads="1"/>
          </p:cNvSpPr>
          <p:nvPr/>
        </p:nvSpPr>
        <p:spPr bwMode="auto">
          <a:xfrm>
            <a:off x="1828800" y="2438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Ticket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push_back</a:t>
            </a:r>
            <a:r>
              <a:rPr lang="en-US" smtClean="0"/>
              <a:t> Function</a:t>
            </a:r>
          </a:p>
        </p:txBody>
      </p:sp>
      <p:sp>
        <p:nvSpPr>
          <p:cNvPr id="7475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Pushes an item onto the back of the </a:t>
            </a:r>
            <a:r>
              <a:rPr lang="en-US" sz="1600" i="1" dirty="0" err="1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item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The item to be inserted.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template&lt;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push_back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 item)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capacity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the_data.size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 * BLOCK_SIZE;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//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Determine if the capacity needs to be increased.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if ((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num_items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+ offset) == capacity)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the_data.push_back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(new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[BLOCK_SIZE]);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num_items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(*this)[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num_items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- 1] = item;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z="3600" smtClean="0">
                <a:latin typeface="Courier New" pitchFamily="49" charset="0"/>
                <a:cs typeface="Courier New" pitchFamily="49" charset="0"/>
              </a:rPr>
              <a:t>pop_front</a:t>
            </a:r>
            <a:r>
              <a:rPr lang="en-US" sz="3600" smtClean="0"/>
              <a:t> </a:t>
            </a:r>
            <a:r>
              <a:rPr lang="en-US" smtClean="0"/>
              <a:t>Function</a:t>
            </a:r>
          </a:p>
        </p:txBody>
      </p:sp>
      <p:sp>
        <p:nvSpPr>
          <p:cNvPr id="75778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1600" i="1" smtClean="0">
                <a:latin typeface="Courier New" pitchFamily="49" charset="0"/>
                <a:cs typeface="Courier New" pitchFamily="49" charset="0"/>
              </a:rPr>
              <a:t>Removes the front item from the deque.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void deque&lt;Item_Type&gt;::pop_front()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offset++;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if (offset == BLOCK_SIZE) {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  delete[] the_data.front();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  the_data.pop_front();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  offset = 0;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      num_items--;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6.5</a:t>
            </a:r>
          </a:p>
        </p:txBody>
      </p:sp>
      <p:sp>
        <p:nvSpPr>
          <p:cNvPr id="768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Simulating Waiting Lines Using Queues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Simulating Waiting Lines Using Queues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i="1" dirty="0" smtClean="0"/>
              <a:t>Simulation</a:t>
            </a:r>
            <a:r>
              <a:rPr lang="en-US" dirty="0" smtClean="0"/>
              <a:t> is used to study the performance of a physical system by using a physical, mathematical, or computer model of the system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Simulation allows designers of a new system to estimate the expected performance before building it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Simulation can lead to changes in the design that will improve the expected performance of the new system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Simulation is useful when the real system would be too expensive to build or too dangerous to experiment with after its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Simulating Waiting Lines Using Queues (cont.)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System designers often use computer models to simulate physical systems</a:t>
            </a:r>
          </a:p>
          <a:p>
            <a:pPr lvl="1" eaLnBrk="1" hangingPunct="1"/>
            <a:r>
              <a:rPr lang="en-US" smtClean="0"/>
              <a:t>Example: an airline check-in counter</a:t>
            </a:r>
          </a:p>
          <a:p>
            <a:pPr eaLnBrk="1" hangingPunct="1"/>
            <a:r>
              <a:rPr lang="en-US" smtClean="0"/>
              <a:t>A branch of mathematics called </a:t>
            </a:r>
            <a:r>
              <a:rPr lang="en-US" i="1" smtClean="0"/>
              <a:t>queuing theory </a:t>
            </a:r>
            <a:r>
              <a:rPr lang="en-US" smtClean="0"/>
              <a:t>studies such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Blue Skies Airlines (BSA) would like to have two waiting lines: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regular customers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frequent flyers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Assuming only one ticket agent, BSA would like to determine the average wait time for taking passengers from the waiting lines using various strategies: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take turns serving passengers from both lines (one frequent flyer, one regular, one frequent flyer, etc.)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serve the passenger waiting the longest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serve any frequent flyers before serving regular passengers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 (cont.)</a:t>
            </a:r>
          </a:p>
        </p:txBody>
      </p:sp>
      <p:pic>
        <p:nvPicPr>
          <p:cNvPr id="80898" name="Picture 2" descr="C:\Documents and Settings\Administrator\My Documents\Koffman\PPTs\JPEGS\JWCL233_Koffman JPG files\ch04\w0090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4498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To run the simulation, we must keep track of the current time by maintaining a clock set to an initial time of zero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clock will increase by one time unit until the simulation is finished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During each time interval, one or more of the following events occur(s):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 new frequent flyer arrives in line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 new regular flyer arrives in line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ticket agent finishes serving a passenger and begins to serve a passenger from the frequent flyer line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ticket agent finishes serving a passenger and begins to serve a passenger from the </a:t>
            </a:r>
            <a:r>
              <a:rPr lang="en-US" dirty="0" smtClean="0"/>
              <a:t>regular passenger line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ticket agent is idle because there are no passengers to serve</a:t>
            </a:r>
            <a:endParaRPr lang="en-US" dirty="0"/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Analysis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can simulate different serving strategies by introducing a simulation variable,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frequent_flyer_max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(&gt; 0)</a:t>
            </a: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frequent_flyer_max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represents the number of consecutive frequent flyer passengers served between regular passengers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When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frequent_flyer_max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is</a:t>
            </a:r>
            <a:r>
              <a:rPr lang="en-US" dirty="0" smtClean="0"/>
              <a:t>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1, every other passenger served will be a regular passenger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2, every third passenger served </a:t>
            </a:r>
            <a:r>
              <a:rPr lang="en-US" dirty="0"/>
              <a:t>will be a regular </a:t>
            </a:r>
            <a:r>
              <a:rPr lang="en-US" dirty="0" smtClean="0"/>
              <a:t>passenger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 very large number, any frequent flyers will be served before regular passengers</a:t>
            </a: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91440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Design (cont.)</a:t>
            </a:r>
          </a:p>
        </p:txBody>
      </p:sp>
      <p:pic>
        <p:nvPicPr>
          <p:cNvPr id="83970" name="Picture 2" descr="C:\Documents and Settings\Administrator\My Documents\Koffman\PPTs\JPEGS\JWCL233_Koffman JPG files\ch04\w0091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7480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28875"/>
            <a:ext cx="75565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Queue of Customers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0138" y="3810000"/>
          <a:ext cx="1219200" cy="226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7535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Thome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Abreu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Jones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68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Box 6"/>
          <p:cNvSpPr txBox="1">
            <a:spLocks noChangeArrowheads="1"/>
          </p:cNvSpPr>
          <p:nvPr/>
        </p:nvSpPr>
        <p:spPr bwMode="auto">
          <a:xfrm>
            <a:off x="1828800" y="2438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Ticket agent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810000" y="3429000"/>
            <a:ext cx="2514600" cy="838200"/>
          </a:xfrm>
          <a:prstGeom prst="borderCallout1">
            <a:avLst>
              <a:gd name="adj1" fmla="val 18750"/>
              <a:gd name="adj2" fmla="val -8333"/>
              <a:gd name="adj3" fmla="val 81564"/>
              <a:gd name="adj4" fmla="val -56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Thome</a:t>
            </a:r>
            <a:r>
              <a:rPr lang="en-US" dirty="0"/>
              <a:t> has been waiting the longest</a:t>
            </a:r>
          </a:p>
        </p:txBody>
      </p:sp>
      <p:sp>
        <p:nvSpPr>
          <p:cNvPr id="20495" name="Content Placeholder 4"/>
          <p:cNvSpPr txBox="1">
            <a:spLocks/>
          </p:cNvSpPr>
          <p:nvPr/>
        </p:nvSpPr>
        <p:spPr bwMode="auto">
          <a:xfrm>
            <a:off x="4419600" y="1600200"/>
            <a:ext cx="4346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To the left is a queue of three customers waiting to buy concert tickets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Design (cont.)</a:t>
            </a:r>
          </a:p>
        </p:txBody>
      </p:sp>
      <p:pic>
        <p:nvPicPr>
          <p:cNvPr id="84994" name="Picture 2" descr="C:\Documents and Settings\Administrator\My Documents\Koffman\PPTs\JPEGS\JWCL233_Koffman JPG files\ch04\w009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3482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0200"/>
            <a:ext cx="55372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Design (cont.)</a:t>
            </a:r>
          </a:p>
        </p:txBody>
      </p:sp>
      <p:pic>
        <p:nvPicPr>
          <p:cNvPr id="86018" name="Picture 2" descr="C:\Documents and Settings\Administrator\My Documents\Koffman\PPTs\JPEGS\JWCL233_Koffman JPG files\ch04\w0093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580313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600200"/>
            <a:ext cx="801687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Design (cont.)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43050"/>
            <a:ext cx="71643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Design (cont.)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676400"/>
            <a:ext cx="8696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Design (cont.)</a:t>
            </a:r>
          </a:p>
        </p:txBody>
      </p:sp>
      <p:pic>
        <p:nvPicPr>
          <p:cNvPr id="89090" name="Picture 2" descr="C:\Documents and Settings\Administrator\My Documents\Koffman\PPTs\Koffman_Digital Request 150 DPI JPEG\Ch04\Table 4.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85899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81225"/>
            <a:ext cx="8686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Implementation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6487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Implementation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0"/>
            <a:ext cx="30861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67425"/>
            <a:ext cx="19669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Study: </a:t>
            </a:r>
            <a:r>
              <a:rPr lang="en-US" dirty="0" smtClean="0"/>
              <a:t>Implementation (cont.)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3086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Study: Implementation (cont.)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32480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Study: Implementation (cont.)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4963"/>
            <a:ext cx="2747963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Queue of Customers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0138" y="3810000"/>
          <a:ext cx="1219200" cy="226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7535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Thome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Abreu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Jones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68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Box 6"/>
          <p:cNvSpPr txBox="1">
            <a:spLocks noChangeArrowheads="1"/>
          </p:cNvSpPr>
          <p:nvPr/>
        </p:nvSpPr>
        <p:spPr bwMode="auto">
          <a:xfrm>
            <a:off x="1828800" y="2438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Ticket agent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810000" y="5029200"/>
            <a:ext cx="2514600" cy="838200"/>
          </a:xfrm>
          <a:prstGeom prst="borderCallout1">
            <a:avLst>
              <a:gd name="adj1" fmla="val 18750"/>
              <a:gd name="adj2" fmla="val -8333"/>
              <a:gd name="adj3" fmla="val 81564"/>
              <a:gd name="adj4" fmla="val -56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Jones is the most recent arrival</a:t>
            </a:r>
          </a:p>
        </p:txBody>
      </p:sp>
      <p:sp>
        <p:nvSpPr>
          <p:cNvPr id="21519" name="Content Placeholder 4"/>
          <p:cNvSpPr txBox="1">
            <a:spLocks/>
          </p:cNvSpPr>
          <p:nvPr/>
        </p:nvSpPr>
        <p:spPr bwMode="auto">
          <a:xfrm>
            <a:off x="4419600" y="1600200"/>
            <a:ext cx="4346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To the left is a queue of three customers waiting to buy concert tickets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Study: Implementation (cont.)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0"/>
            <a:ext cx="27908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924550"/>
            <a:ext cx="2276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Study: Implementation (cont.)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2209800"/>
            <a:ext cx="60102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Case Study: Implementation (cont.)</a:t>
            </a:r>
          </a:p>
        </p:txBody>
      </p:sp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35113"/>
            <a:ext cx="477202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Case Study: Testing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6294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 Queue of Customers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0138" y="3810000"/>
          <a:ext cx="1219200" cy="2260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753533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Thome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Abreu</a:t>
                      </a:r>
                      <a:endParaRPr lang="en-US" sz="28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Jones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25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38400"/>
            <a:ext cx="685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Box 6"/>
          <p:cNvSpPr txBox="1">
            <a:spLocks noChangeArrowheads="1"/>
          </p:cNvSpPr>
          <p:nvPr/>
        </p:nvSpPr>
        <p:spPr bwMode="auto">
          <a:xfrm>
            <a:off x="1828800" y="2438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Ticket agent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810000" y="3429000"/>
            <a:ext cx="2514600" cy="1600200"/>
          </a:xfrm>
          <a:prstGeom prst="borderCallout1">
            <a:avLst>
              <a:gd name="adj1" fmla="val 18750"/>
              <a:gd name="adj2" fmla="val -8333"/>
              <a:gd name="adj3" fmla="val 48302"/>
              <a:gd name="adj4" fmla="val -57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Thome</a:t>
            </a:r>
            <a:r>
              <a:rPr lang="en-US" dirty="0"/>
              <a:t> will be the first customer removed from the queue (and able to buy tickets) when a ticket agent becomes available</a:t>
            </a:r>
          </a:p>
        </p:txBody>
      </p:sp>
      <p:sp>
        <p:nvSpPr>
          <p:cNvPr id="22543" name="Content Placeholder 4"/>
          <p:cNvSpPr txBox="1">
            <a:spLocks/>
          </p:cNvSpPr>
          <p:nvPr/>
        </p:nvSpPr>
        <p:spPr bwMode="auto">
          <a:xfrm>
            <a:off x="4419600" y="1600200"/>
            <a:ext cx="4346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Tw Cen MT" pitchFamily="34" charset="0"/>
              </a:rPr>
              <a:t>To the left is a queue of three customers waiting to buy concert tickets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8877</TotalTime>
  <Words>3661</Words>
  <Application>Microsoft Office PowerPoint</Application>
  <PresentationFormat>On-screen Show (4:3)</PresentationFormat>
  <Paragraphs>576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Median</vt:lpstr>
      <vt:lpstr>Chapter 6</vt:lpstr>
      <vt:lpstr>Chapter Objectives</vt:lpstr>
      <vt:lpstr>Queues</vt:lpstr>
      <vt:lpstr>The Queue Abstract Data Type</vt:lpstr>
      <vt:lpstr>Queue Abstract Data Type</vt:lpstr>
      <vt:lpstr>A Queue of Customers</vt:lpstr>
      <vt:lpstr>A Queue of Customers</vt:lpstr>
      <vt:lpstr>A Queue of Customers</vt:lpstr>
      <vt:lpstr>A Queue of Customers</vt:lpstr>
      <vt:lpstr>A Queue of Customers</vt:lpstr>
      <vt:lpstr>A Queue of Customers</vt:lpstr>
      <vt:lpstr>Print Queue</vt:lpstr>
      <vt:lpstr>Unsuitability of a “Print Stack”</vt:lpstr>
      <vt:lpstr>Specification for a Queue Interface</vt:lpstr>
      <vt:lpstr>Specification for a Queue Interface (cont.)</vt:lpstr>
      <vt:lpstr>Specification for a Queue Interface (cont.)</vt:lpstr>
      <vt:lpstr>Specification for a Queue Interface (cont.)</vt:lpstr>
      <vt:lpstr>Specification for a Queue Interface (cont.)</vt:lpstr>
      <vt:lpstr>Maintaining a Queue of Customers</vt:lpstr>
      <vt:lpstr>Maintaining a Queue of Customers</vt:lpstr>
      <vt:lpstr>Analysis</vt:lpstr>
      <vt:lpstr>Design</vt:lpstr>
      <vt:lpstr>Implementation</vt:lpstr>
      <vt:lpstr>Testing</vt:lpstr>
      <vt:lpstr>Implementing the Queue ADT</vt:lpstr>
      <vt:lpstr>Using std::list as a Container for a Queue</vt:lpstr>
      <vt:lpstr>Using std::list as a Container for a Queue (cont.)</vt:lpstr>
      <vt:lpstr>Using std::list as a Container for a Queue (cont.)</vt:lpstr>
      <vt:lpstr>Using a Single-Linked List to Implement the Queue ADT</vt:lpstr>
      <vt:lpstr>Using a Single-Linked List to Implement the Queue ADT (cont).</vt:lpstr>
      <vt:lpstr>Using a Single-Linked List to Implement the Queue ADT (cont.)</vt:lpstr>
      <vt:lpstr>Implementing a Queue Using a Circular Array</vt:lpstr>
      <vt:lpstr>Overview of the Design</vt:lpstr>
      <vt:lpstr>Overview of the Design – O(n) insertion</vt:lpstr>
      <vt:lpstr>Overview of the Design – O(1) Insertion</vt:lpstr>
      <vt:lpstr>Overview of the Design – O(1) Insertion (cont.)</vt:lpstr>
      <vt:lpstr>Implementing a Queue as a Circular Array (cont.)</vt:lpstr>
      <vt:lpstr>Implementing a Queue as a Circular Array (cont.)</vt:lpstr>
      <vt:lpstr>Implementing a Queue as a Circular Array (cont.)</vt:lpstr>
      <vt:lpstr>Implementing a Queue as a Circular Array (cont.)</vt:lpstr>
      <vt:lpstr>PowerPoint Presentation</vt:lpstr>
      <vt:lpstr>PowerPoint Presentation</vt:lpstr>
      <vt:lpstr>PowerPoint Presentation</vt:lpstr>
      <vt:lpstr>PowerPoint Presentation</vt:lpstr>
      <vt:lpstr>Implementing a Queue as a Circular Array (cont.)</vt:lpstr>
      <vt:lpstr>Implementing a Queue as a Circular Array (cont.)</vt:lpstr>
      <vt:lpstr>Implementing a Queue as a Circular Array (cont.)</vt:lpstr>
      <vt:lpstr>Comparing the Three Implementations</vt:lpstr>
      <vt:lpstr>Comparing the Three Implementations (cont.)</vt:lpstr>
      <vt:lpstr>The Deque</vt:lpstr>
      <vt:lpstr>Deque Interface</vt:lpstr>
      <vt:lpstr>Specification of the Deque</vt:lpstr>
      <vt:lpstr>Implementing the Deque Using a Circular Array</vt:lpstr>
      <vt:lpstr>Implementing the Deque Using a Circular Array (cont.)</vt:lpstr>
      <vt:lpstr>Implementing the Deque Using a Circular Array (cont.)</vt:lpstr>
      <vt:lpstr>The Standard Library Implementation of the Deque</vt:lpstr>
      <vt:lpstr>The Standard Library Implementation of the Deque (cont.)</vt:lpstr>
      <vt:lpstr>The Data Fields for the Deque</vt:lpstr>
      <vt:lpstr>The Index Operator</vt:lpstr>
      <vt:lpstr>The push_back Function</vt:lpstr>
      <vt:lpstr>The pop_front Function</vt:lpstr>
      <vt:lpstr>Simulating Waiting Lines Using Queues</vt:lpstr>
      <vt:lpstr>Simulating Waiting Lines Using Queues</vt:lpstr>
      <vt:lpstr>Simulating Waiting Lines Using Queues (cont.)</vt:lpstr>
      <vt:lpstr>Case Study</vt:lpstr>
      <vt:lpstr>Case Study (cont.)</vt:lpstr>
      <vt:lpstr>Case Study: Analysis</vt:lpstr>
      <vt:lpstr>Case Study: Analysis (cont.)</vt:lpstr>
      <vt:lpstr>Case Study: Design (cont.)</vt:lpstr>
      <vt:lpstr>Case Study: Design (cont.)</vt:lpstr>
      <vt:lpstr>Case Study: Design (cont.)</vt:lpstr>
      <vt:lpstr>Case Study: Design (cont.)</vt:lpstr>
      <vt:lpstr>Case Study: Design (cont.)</vt:lpstr>
      <vt:lpstr>Case Study: Design (cont.)</vt:lpstr>
      <vt:lpstr>Case Study: Implementation</vt:lpstr>
      <vt:lpstr>Case Study: Implementation</vt:lpstr>
      <vt:lpstr>Case Study: Implementation (cont.)</vt:lpstr>
      <vt:lpstr>Case Study: Implementation (cont.)</vt:lpstr>
      <vt:lpstr>Case Study: Implementation (cont.)</vt:lpstr>
      <vt:lpstr>Case Study: Implementation (cont.)</vt:lpstr>
      <vt:lpstr>Case Study: Implementation (cont.)</vt:lpstr>
      <vt:lpstr>Case Study: Implementation (cont.)</vt:lpstr>
      <vt:lpstr>Case Study: Testing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Queues</dc:title>
  <dc:creator>Philip King</dc:creator>
  <cp:lastModifiedBy>Robert</cp:lastModifiedBy>
  <cp:revision>185</cp:revision>
  <dcterms:created xsi:type="dcterms:W3CDTF">2004-06-18T19:30:04Z</dcterms:created>
  <dcterms:modified xsi:type="dcterms:W3CDTF">2014-05-23T19:15:30Z</dcterms:modified>
</cp:coreProperties>
</file>